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13" r:id="rId10"/>
    <p:sldId id="273" r:id="rId11"/>
    <p:sldId id="31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7" r:id="rId33"/>
    <p:sldId id="298" r:id="rId34"/>
    <p:sldId id="299" r:id="rId35"/>
    <p:sldId id="300" r:id="rId36"/>
    <p:sldId id="315" r:id="rId37"/>
    <p:sldId id="316" r:id="rId38"/>
    <p:sldId id="317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83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797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0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66" autoAdjust="0"/>
    <p:restoredTop sz="83000"/>
  </p:normalViewPr>
  <p:slideViewPr>
    <p:cSldViewPr snapToObjects="1">
      <p:cViewPr varScale="1">
        <p:scale>
          <a:sx n="92" d="100"/>
          <a:sy n="92" d="100"/>
        </p:scale>
        <p:origin x="192" y="584"/>
      </p:cViewPr>
      <p:guideLst>
        <p:guide orient="horz" pos="119"/>
        <p:guide orient="horz" pos="3838"/>
        <p:guide pos="3840"/>
        <p:guide pos="3727"/>
        <p:guide pos="3953"/>
        <p:guide pos="4883"/>
        <p:guide pos="5065"/>
        <p:guide pos="7106"/>
        <p:guide pos="2797"/>
        <p:guide pos="2615"/>
        <p:guide pos="574"/>
        <p:guide orient="horz" pos="70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587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show live in file JupytherLab_introduction_showNotes in bio334_teaching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370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Molecular Life Sciences</a:t>
            </a:r>
          </a:p>
        </p:txBody>
      </p:sp>
      <p:pic>
        <p:nvPicPr>
          <p:cNvPr id="10" name="Picture 13" descr="uzh_logo_e_pos_grau_1m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B0E8-482E-414A-9574-6067B8CC52F3}" type="datetime1">
              <a:rPr lang="en-US" smtClean="0"/>
              <a:t>5/9/24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59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081-C19B-4182-AC87-EFBFD12D780C}" type="datetime1">
              <a:rPr lang="en-US" smtClean="0"/>
              <a:t>5/9/24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048318-0D93-4B7D-BEAD-2285968D9E9D}" type="datetime1">
              <a:rPr lang="en-US" smtClean="0"/>
              <a:t>5/9/24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0221-61C8-4093-BD7A-3EA9FD28AE94}" type="datetime1">
              <a:rPr lang="en-US" smtClean="0"/>
              <a:t>5/9/24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638-A195-4A9E-B3F9-C0129040D311}" type="datetime1">
              <a:rPr lang="en-US" smtClean="0"/>
              <a:t>5/9/24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000"/>
            </a:lvl1pPr>
            <a:lvl2pPr>
              <a:spcBef>
                <a:spcPts val="1687"/>
              </a:spcBef>
              <a:defRPr sz="2000"/>
            </a:lvl2pPr>
            <a:lvl3pPr>
              <a:spcBef>
                <a:spcPts val="1687"/>
              </a:spcBef>
              <a:defRPr sz="2000"/>
            </a:lvl3pPr>
            <a:lvl4pPr>
              <a:spcBef>
                <a:spcPts val="1687"/>
              </a:spcBef>
              <a:defRPr sz="2000"/>
            </a:lvl4pPr>
            <a:lvl5pPr>
              <a:spcBef>
                <a:spcPts val="1687"/>
              </a:spcBef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4505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90625" y="2089547"/>
            <a:ext cx="9810750" cy="2678906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2812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24FC34A0-26AB-4264-9A71-1C5A1002E2F9}" type="datetime1">
              <a:rPr lang="en-US" smtClean="0"/>
              <a:t>5/9/24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59" r:id="rId8"/>
    <p:sldLayoutId id="2147483660" r:id="rId9"/>
    <p:sldLayoutId id="214748366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ria.heimlicher@mls.uzh.ch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eringlab/Bio334.git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eintopython.net/" TargetMode="External"/><Relationship Id="rId7" Type="http://schemas.openxmlformats.org/officeDocument/2006/relationships/hyperlink" Target="https://cs50.harvard.edu/college/2021/spring/weeks/0/" TargetMode="External"/><Relationship Id="rId2" Type="http://schemas.openxmlformats.org/officeDocument/2006/relationships/hyperlink" Target="https://snakify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dblyon/pandasintro" TargetMode="External"/><Relationship Id="rId5" Type="http://schemas.openxmlformats.org/officeDocument/2006/relationships/hyperlink" Target="http://www.scipy-lectures.org/intro/intro.html" TargetMode="External"/><Relationship Id="rId4" Type="http://schemas.openxmlformats.org/officeDocument/2006/relationships/hyperlink" Target="http://swcarpentry.github.io/python-novice-inflammatio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inglab/Bio334.git" TargetMode="Externa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Python"/>
          <p:cNvSpPr txBox="1">
            <a:spLocks noGrp="1"/>
          </p:cNvSpPr>
          <p:nvPr>
            <p:ph type="ctrTitle"/>
          </p:nvPr>
        </p:nvSpPr>
        <p:spPr>
          <a:xfrm>
            <a:off x="2416968" y="2636912"/>
            <a:ext cx="7358063" cy="2321719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Introduction to Python</a:t>
            </a:r>
          </a:p>
        </p:txBody>
      </p:sp>
      <p:sp>
        <p:nvSpPr>
          <p:cNvPr id="138" name="BIO334…"/>
          <p:cNvSpPr txBox="1">
            <a:spLocks noGrp="1"/>
          </p:cNvSpPr>
          <p:nvPr>
            <p:ph type="subTitle" sz="half" idx="1"/>
          </p:nvPr>
        </p:nvSpPr>
        <p:spPr>
          <a:xfrm>
            <a:off x="2416967" y="3509310"/>
            <a:ext cx="7358063" cy="30605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365568">
              <a:spcBef>
                <a:spcPts val="0"/>
              </a:spcBef>
              <a:defRPr sz="3204"/>
            </a:pPr>
            <a:r>
              <a:rPr sz="2400" dirty="0"/>
              <a:t>BIO334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Maria Heimlicher &amp; </a:t>
            </a:r>
            <a:r>
              <a:rPr lang="de-CH" sz="2000" dirty="0"/>
              <a:t>Matteo </a:t>
            </a:r>
            <a:r>
              <a:rPr lang="de-CH" sz="2000" dirty="0" err="1"/>
              <a:t>Peluso</a:t>
            </a:r>
            <a:r>
              <a:rPr lang="de-CH" sz="2000" dirty="0"/>
              <a:t> &amp; Tülay </a:t>
            </a:r>
            <a:r>
              <a:rPr lang="de-CH" sz="2000" dirty="0" err="1"/>
              <a:t>Karakulak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Christian von Mering group</a:t>
            </a:r>
            <a:endParaRPr lang="de-CH"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lang="en-GB" sz="2000" u="sng" dirty="0">
                <a:hlinkClick r:id="rId2"/>
              </a:rPr>
              <a:t>maria.heimlicher@mls.uzh.ch</a:t>
            </a:r>
          </a:p>
          <a:p>
            <a:pPr algn="ctr" defTabSz="365568">
              <a:spcBef>
                <a:spcPts val="0"/>
              </a:spcBef>
              <a:defRPr sz="3204"/>
            </a:pPr>
            <a:endParaRPr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sz="1600" dirty="0"/>
              <a:t>courtesy of </a:t>
            </a:r>
            <a:r>
              <a:rPr lang="de-CH" sz="1600" dirty="0" err="1"/>
              <a:t>Danaila</a:t>
            </a:r>
            <a:r>
              <a:rPr lang="de-CH" sz="1600" dirty="0"/>
              <a:t>, </a:t>
            </a:r>
            <a:r>
              <a:rPr sz="1600" dirty="0"/>
              <a:t>Sumner, Lyon, </a:t>
            </a:r>
            <a:r>
              <a:rPr sz="1600" dirty="0" err="1"/>
              <a:t>Tackmann</a:t>
            </a:r>
            <a:r>
              <a:rPr sz="1600" dirty="0"/>
              <a:t>, </a:t>
            </a:r>
            <a:r>
              <a:rPr sz="1600" dirty="0" err="1"/>
              <a:t>Dmitrijeva</a:t>
            </a:r>
            <a:r>
              <a:rPr sz="1600" dirty="0"/>
              <a:t> &amp; Gable</a:t>
            </a:r>
          </a:p>
        </p:txBody>
      </p:sp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230" y="1256903"/>
            <a:ext cx="5179219" cy="14644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https://github.com/meringlab/Bio334.git"/>
          <p:cNvSpPr txBox="1"/>
          <p:nvPr/>
        </p:nvSpPr>
        <p:spPr>
          <a:xfrm>
            <a:off x="3870230" y="6194717"/>
            <a:ext cx="445154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2400"/>
              </a:spcBef>
              <a:defRPr sz="2800" u="sng">
                <a:hlinkClick r:id="rId4"/>
              </a:defRPr>
            </a:lvl1pPr>
          </a:lstStyle>
          <a:p>
            <a:pPr>
              <a:defRPr u="none"/>
            </a:pPr>
            <a:r>
              <a:rPr sz="1969" dirty="0"/>
              <a:t>https://github.com/meringlab/Bio334.git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05CD5-D6C8-220B-6935-F5EB6FCB4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251" b="50916"/>
          <a:stretch/>
        </p:blipFill>
        <p:spPr>
          <a:xfrm>
            <a:off x="1199456" y="3777674"/>
            <a:ext cx="8568952" cy="2913287"/>
          </a:xfrm>
          <a:prstGeom prst="rect">
            <a:avLst/>
          </a:prstGeom>
        </p:spPr>
      </p:pic>
      <p:sp>
        <p:nvSpPr>
          <p:cNvPr id="176" name="Open the Anaconda Navigator from the Applications and launch Jupyter Lab…"/>
          <p:cNvSpPr txBox="1">
            <a:spLocks noGrp="1"/>
          </p:cNvSpPr>
          <p:nvPr>
            <p:ph type="body" idx="1"/>
          </p:nvPr>
        </p:nvSpPr>
        <p:spPr>
          <a:xfrm>
            <a:off x="937883" y="1125538"/>
            <a:ext cx="8740971" cy="4018360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sz="2400" dirty="0"/>
              <a:t>Open the Anaconda Navigator from the Applications </a:t>
            </a:r>
            <a:endParaRPr lang="en-US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US" sz="2400" dirty="0"/>
              <a:t>L</a:t>
            </a:r>
            <a:r>
              <a:rPr sz="2400" dirty="0"/>
              <a:t>aunch </a:t>
            </a:r>
            <a:r>
              <a:rPr sz="2400" dirty="0" err="1"/>
              <a:t>JupyterLab</a:t>
            </a:r>
            <a:r>
              <a:rPr sz="2400" dirty="0"/>
              <a:t> </a:t>
            </a:r>
            <a:endParaRPr lang="en-US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CH" sz="2400" dirty="0"/>
              <a:t>go to </a:t>
            </a:r>
            <a:r>
              <a:rPr lang="en-GB" sz="2400" i="1" dirty="0"/>
              <a:t>Bio334/02_python_introduction/exercises</a:t>
            </a:r>
            <a:endParaRPr sz="2400" i="1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sz="2400" dirty="0"/>
              <a:t>Launch </a:t>
            </a:r>
            <a:r>
              <a:rPr lang="en-US" sz="2400" dirty="0"/>
              <a:t>the </a:t>
            </a:r>
            <a:r>
              <a:rPr sz="2400" dirty="0" err="1"/>
              <a:t>Jupyter</a:t>
            </a:r>
            <a:r>
              <a:rPr sz="2400" dirty="0"/>
              <a:t> Notebook </a:t>
            </a:r>
            <a:r>
              <a:rPr lang="en-US" sz="2400" i="1" dirty="0" err="1"/>
              <a:t>JupyterLab_introduction.ipynb</a:t>
            </a:r>
            <a:r>
              <a:rPr sz="2400" i="1" dirty="0"/>
              <a:t> </a:t>
            </a:r>
            <a:r>
              <a:rPr sz="2400" dirty="0"/>
              <a:t>for an interactive session</a:t>
            </a:r>
          </a:p>
        </p:txBody>
      </p:sp>
      <p:sp>
        <p:nvSpPr>
          <p:cNvPr id="177" name="First live session"/>
          <p:cNvSpPr txBox="1">
            <a:spLocks noGrp="1"/>
          </p:cNvSpPr>
          <p:nvPr>
            <p:ph type="title"/>
          </p:nvPr>
        </p:nvSpPr>
        <p:spPr>
          <a:xfrm>
            <a:off x="937883" y="196069"/>
            <a:ext cx="10342892" cy="929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JupyterLab</a:t>
            </a:r>
            <a:r>
              <a:rPr lang="en-US" dirty="0"/>
              <a:t> – short demo</a:t>
            </a:r>
            <a:endParaRPr dirty="0"/>
          </a:p>
        </p:txBody>
      </p:sp>
      <p:sp>
        <p:nvSpPr>
          <p:cNvPr id="181" name="Rectangle"/>
          <p:cNvSpPr/>
          <p:nvPr/>
        </p:nvSpPr>
        <p:spPr>
          <a:xfrm>
            <a:off x="1523492" y="5679127"/>
            <a:ext cx="1800199" cy="2420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7111-A95D-7A37-3D35-4BEEAAEA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Session I: variables and basic operations</a:t>
            </a:r>
          </a:p>
        </p:txBody>
      </p:sp>
      <p:sp>
        <p:nvSpPr>
          <p:cNvPr id="6" name="welcome_message = 'hello world!' # hit [shift + enter] after every line…">
            <a:extLst>
              <a:ext uri="{FF2B5EF4-FFF2-40B4-BE49-F238E27FC236}">
                <a16:creationId xmlns:a16="http://schemas.microsoft.com/office/drawing/2014/main" id="{60D4453A-4EE2-2EA4-50AB-805BA0DEC84F}"/>
              </a:ext>
            </a:extLst>
          </p:cNvPr>
          <p:cNvSpPr txBox="1"/>
          <p:nvPr/>
        </p:nvSpPr>
        <p:spPr>
          <a:xfrm>
            <a:off x="911225" y="1125538"/>
            <a:ext cx="11031727" cy="558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 world!</a:t>
            </a:r>
            <a:r>
              <a:rPr lang="en-US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hit [shift + enter] after every line</a:t>
            </a:r>
            <a:endParaRPr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more general alternative: print(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Arithmetics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use python as your advanced calculator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 * 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321457">
              <a:defRPr sz="1800">
                <a:solidFill>
                  <a:srgbClr val="666666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**2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666666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Let's try with strings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'4'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anything strange?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difference?</a:t>
            </a:r>
          </a:p>
          <a:p>
            <a:pPr defTabSz="321457">
              <a:defRPr sz="1800">
                <a:solidFill>
                  <a:srgbClr val="018001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6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19E0-ECFF-B374-6B5A-CDA8D364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5"/>
          <a:stretch/>
        </p:blipFill>
        <p:spPr>
          <a:xfrm>
            <a:off x="911225" y="1016551"/>
            <a:ext cx="10369550" cy="5543549"/>
          </a:xfrm>
          <a:prstGeom prst="rect">
            <a:avLst/>
          </a:prstGeom>
        </p:spPr>
      </p:pic>
      <p:sp>
        <p:nvSpPr>
          <p:cNvPr id="188" name="Arithme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 err="1"/>
              <a:t>Arithmetics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caten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/>
              <a:t>Concatenation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52667-F10A-F121-5269-C062FC85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22" y="1143759"/>
            <a:ext cx="8363329" cy="55988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194" name="like a shopping list we have an object that can store multiple objects at once.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9862812" cy="4018359"/>
          </a:xfrm>
          <a:prstGeom prst="rect">
            <a:avLst/>
          </a:prstGeom>
        </p:spPr>
        <p:txBody>
          <a:bodyPr anchor="t"/>
          <a:lstStyle/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like a shopping list we have an object that can</a:t>
            </a:r>
            <a:r>
              <a:rPr lang="de-CH" sz="2400" dirty="0"/>
              <a:t> </a:t>
            </a:r>
            <a:r>
              <a:rPr sz="2400" dirty="0"/>
              <a:t>store multiple objects at once. 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it can hold different objects as well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lang="de-CH" sz="2400" dirty="0"/>
              <a:t>e</a:t>
            </a:r>
            <a:r>
              <a:rPr sz="2400" dirty="0"/>
              <a:t>very element has an index, starting from 0 which you can access with the square brackets </a:t>
            </a:r>
            <a:r>
              <a:rPr sz="2400" dirty="0">
                <a:solidFill>
                  <a:srgbClr val="323333"/>
                </a:solidFill>
              </a:rPr>
              <a:t>[</a:t>
            </a:r>
            <a:r>
              <a:rPr lang="de-CH" sz="2400" dirty="0">
                <a:solidFill>
                  <a:srgbClr val="323333"/>
                </a:solidFill>
              </a:rPr>
              <a:t> </a:t>
            </a:r>
            <a:r>
              <a:rPr sz="2400" dirty="0">
                <a:solidFill>
                  <a:srgbClr val="323333"/>
                </a:solidFill>
              </a:rPr>
              <a:t>]</a:t>
            </a:r>
          </a:p>
        </p:txBody>
      </p:sp>
      <p:sp>
        <p:nvSpPr>
          <p:cNvPr id="195" name="my_list = ['butter','milk','oranges']"/>
          <p:cNvSpPr txBox="1"/>
          <p:nvPr/>
        </p:nvSpPr>
        <p:spPr>
          <a:xfrm>
            <a:off x="1417963" y="1888771"/>
            <a:ext cx="576600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'oranges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6" name="my_list = ['butter',1,1.5,'milk']"/>
          <p:cNvSpPr txBox="1"/>
          <p:nvPr/>
        </p:nvSpPr>
        <p:spPr>
          <a:xfrm>
            <a:off x="1417963" y="2944761"/>
            <a:ext cx="515044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7" name="&gt;&gt;&gt; my_list[0]…"/>
          <p:cNvSpPr txBox="1"/>
          <p:nvPr/>
        </p:nvSpPr>
        <p:spPr>
          <a:xfrm>
            <a:off x="1417963" y="4450403"/>
            <a:ext cx="22265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uiExpand="1" build="p"/>
      <p:bldP spid="195" grpId="0" animBg="1"/>
      <p:bldP spid="196" grpId="0" animBg="1"/>
      <p:bldP spid="1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200" name="get subsets of a list (“slicing”)…"/>
          <p:cNvSpPr txBox="1">
            <a:spLocks noGrp="1"/>
          </p:cNvSpPr>
          <p:nvPr>
            <p:ph type="body" idx="1"/>
          </p:nvPr>
        </p:nvSpPr>
        <p:spPr>
          <a:xfrm>
            <a:off x="911424" y="1126232"/>
            <a:ext cx="7358063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get subset of a list (“slicing”)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assign new values to list elements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powerful list operations</a:t>
            </a:r>
          </a:p>
          <a:p>
            <a:pPr marL="883338" lvl="2" indent="-357188">
              <a:buFont typeface="Arial" panose="020B0604020202020204" pitchFamily="34" charset="0"/>
              <a:buChar char="•"/>
            </a:pPr>
            <a:r>
              <a:rPr sz="2400" dirty="0"/>
              <a:t>e.g. </a:t>
            </a:r>
            <a:r>
              <a:rPr lang="de-CH" sz="2400" dirty="0" err="1"/>
              <a:t>append</a:t>
            </a:r>
            <a:r>
              <a:rPr lang="de-CH" sz="2400" dirty="0"/>
              <a:t>(), </a:t>
            </a:r>
            <a:r>
              <a:rPr lang="de-CH" sz="2400" dirty="0" err="1"/>
              <a:t>len</a:t>
            </a:r>
            <a:r>
              <a:rPr lang="de-CH" sz="2400" dirty="0"/>
              <a:t>(), </a:t>
            </a:r>
            <a:r>
              <a:rPr sz="2400" dirty="0"/>
              <a:t>sort</a:t>
            </a:r>
            <a:r>
              <a:rPr lang="de-CH" sz="2400" dirty="0"/>
              <a:t>()</a:t>
            </a:r>
            <a:r>
              <a:rPr sz="2400" dirty="0"/>
              <a:t>, reverse</a:t>
            </a:r>
            <a:r>
              <a:rPr lang="de-CH" sz="2400" dirty="0"/>
              <a:t>()</a:t>
            </a:r>
            <a:r>
              <a:rPr sz="2400" dirty="0"/>
              <a:t>, insert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01" name="&gt;&gt;&gt; my_list[0:2]…"/>
          <p:cNvSpPr txBox="1"/>
          <p:nvPr/>
        </p:nvSpPr>
        <p:spPr>
          <a:xfrm>
            <a:off x="1415480" y="1542190"/>
            <a:ext cx="26882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02" name="my_list[0] = 'bananas'"/>
          <p:cNvSpPr txBox="1"/>
          <p:nvPr/>
        </p:nvSpPr>
        <p:spPr>
          <a:xfrm>
            <a:off x="1415480" y="2755499"/>
            <a:ext cx="345767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sz="20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'bananas'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  <p:bldP spid="201" grpId="0" animBg="1"/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# create your first list and try accessing it with indices…"/>
          <p:cNvSpPr txBox="1"/>
          <p:nvPr/>
        </p:nvSpPr>
        <p:spPr>
          <a:xfrm>
            <a:off x="918172" y="1112719"/>
            <a:ext cx="6041924" cy="561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list</a:t>
            </a:r>
            <a:b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try accessing it with indices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mixed lists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put different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types in your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UZH'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'founded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CH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'A.D.'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AA30-159A-5A8D-2325-338C1550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II:  Work with lists</a:t>
            </a:r>
            <a:br>
              <a:rPr lang="en-GB" sz="3200" dirty="0"/>
            </a:b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8CB9-B1DF-9FC4-B9F4-014BB6931136}"/>
              </a:ext>
            </a:extLst>
          </p:cNvPr>
          <p:cNvSpPr txBox="1"/>
          <p:nvPr/>
        </p:nvSpPr>
        <p:spPr>
          <a:xfrm>
            <a:off x="6816080" y="1127356"/>
            <a:ext cx="4875053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apply arithmetic operators on lists </a:t>
            </a: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i="1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concatenation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endParaRPr lang="en-CH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ccessing list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Accessing list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25005-142C-5A49-361B-5236143F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2" y="1067084"/>
            <a:ext cx="9031182" cy="5609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st modif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List modifications</a:t>
            </a:r>
            <a:r>
              <a:rPr lang="de-CH" dirty="0"/>
              <a:t> and 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operations</a:t>
            </a:r>
            <a:r>
              <a:rPr lang="de-CH" dirty="0"/>
              <a:t> on </a:t>
            </a:r>
            <a:r>
              <a:rPr lang="de-CH" dirty="0" err="1"/>
              <a:t>lists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C32EC-3C16-A415-EEA7-5D644E1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353267"/>
            <a:ext cx="10009311" cy="303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C50AB-61AB-2E99-3D96-D1404C3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3" y="4558865"/>
            <a:ext cx="10009306" cy="2091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rings &amp;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Strings &amp; Lists</a:t>
            </a:r>
          </a:p>
        </p:txBody>
      </p:sp>
      <p:sp>
        <p:nvSpPr>
          <p:cNvPr id="217" name="Strings can also be considered lists of characters and can be accessed by index…"/>
          <p:cNvSpPr txBox="1">
            <a:spLocks noGrp="1"/>
          </p:cNvSpPr>
          <p:nvPr>
            <p:ph type="body" idx="1"/>
          </p:nvPr>
        </p:nvSpPr>
        <p:spPr>
          <a:xfrm>
            <a:off x="911225" y="1139172"/>
            <a:ext cx="10225335" cy="4450068"/>
          </a:xfrm>
          <a:prstGeom prst="rect">
            <a:avLst/>
          </a:prstGeom>
        </p:spPr>
        <p:txBody>
          <a:bodyPr anchor="t"/>
          <a:lstStyle/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Strings can also be considered lists of characters and can be accessed by index</a:t>
            </a: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To convert them to an actual list (and make them mutable) use </a:t>
            </a:r>
            <a:r>
              <a:rPr sz="2400" dirty="0">
                <a:solidFill>
                  <a:srgbClr val="018001"/>
                </a:solidFill>
              </a:rPr>
              <a:t>list</a:t>
            </a:r>
            <a:r>
              <a:rPr lang="de-CH" sz="2400" dirty="0">
                <a:solidFill>
                  <a:srgbClr val="018001"/>
                </a:solidFill>
              </a:rPr>
              <a:t>()</a:t>
            </a: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lang="de-CH" sz="2400" dirty="0"/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While this opens many possibilities, check the cheat-sheet for convenient built-in string operations</a:t>
            </a:r>
          </a:p>
          <a:p>
            <a:pPr marL="883338" lvl="2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e.g. split</a:t>
            </a:r>
            <a:r>
              <a:rPr lang="de-CH" sz="2400" dirty="0"/>
              <a:t>()</a:t>
            </a:r>
            <a:r>
              <a:rPr sz="2400" dirty="0"/>
              <a:t>, join</a:t>
            </a:r>
            <a:r>
              <a:rPr lang="de-CH" sz="2400" dirty="0"/>
              <a:t>()</a:t>
            </a:r>
            <a:r>
              <a:rPr sz="2400" dirty="0"/>
              <a:t>, replace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18" name="&gt;&gt;&gt; my_sequence = 'MRHIAHTQRCLSRL'…"/>
          <p:cNvSpPr txBox="1"/>
          <p:nvPr/>
        </p:nvSpPr>
        <p:spPr>
          <a:xfrm>
            <a:off x="1415480" y="2577551"/>
            <a:ext cx="1038265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'I'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'S'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uiExpand="1" build="p"/>
      <p:bldP spid="2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What is Python?"/>
          <p:cNvSpPr txBox="1">
            <a:spLocks noGrp="1"/>
          </p:cNvSpPr>
          <p:nvPr>
            <p:ph type="title"/>
          </p:nvPr>
        </p:nvSpPr>
        <p:spPr>
          <a:xfrm>
            <a:off x="911225" y="178594"/>
            <a:ext cx="8863807" cy="976336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Python?</a:t>
            </a:r>
          </a:p>
        </p:txBody>
      </p:sp>
      <p:sp>
        <p:nvSpPr>
          <p:cNvPr id="143" name="Dynamic, interpreted programming language…"/>
          <p:cNvSpPr txBox="1">
            <a:spLocks noGrp="1"/>
          </p:cNvSpPr>
          <p:nvPr>
            <p:ph type="body" idx="1"/>
          </p:nvPr>
        </p:nvSpPr>
        <p:spPr>
          <a:xfrm>
            <a:off x="911225" y="1178319"/>
            <a:ext cx="9354801" cy="976336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Dynamic, interpreted</a:t>
            </a:r>
            <a:r>
              <a:rPr lang="de-CH" sz="2400" dirty="0"/>
              <a:t>, open source</a:t>
            </a:r>
            <a:r>
              <a:rPr sz="2400" dirty="0"/>
              <a:t> </a:t>
            </a:r>
            <a:r>
              <a:rPr sz="2400" b="1" dirty="0"/>
              <a:t>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b="1" dirty="0"/>
              <a:t>Simple syntax</a:t>
            </a:r>
            <a:r>
              <a:rPr sz="2400" dirty="0"/>
              <a:t> with fast learning curve</a:t>
            </a:r>
          </a:p>
        </p:txBody>
      </p:sp>
      <p:pic>
        <p:nvPicPr>
          <p:cNvPr id="144" name="xkdc.png" descr="xkd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152" y="4924674"/>
            <a:ext cx="2801874" cy="17446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55372CB-9E31-A2C9-9DFF-A10C93E0F23B}"/>
              </a:ext>
            </a:extLst>
          </p:cNvPr>
          <p:cNvGrpSpPr/>
          <p:nvPr/>
        </p:nvGrpSpPr>
        <p:grpSpPr>
          <a:xfrm>
            <a:off x="855677" y="2300150"/>
            <a:ext cx="5168315" cy="2482878"/>
            <a:chOff x="855677" y="2300150"/>
            <a:chExt cx="5168315" cy="2482878"/>
          </a:xfrm>
        </p:grpSpPr>
        <p:pic>
          <p:nvPicPr>
            <p:cNvPr id="145" name="Image" descr="Image"/>
            <p:cNvPicPr>
              <a:picLocks noChangeAspect="1"/>
            </p:cNvPicPr>
            <p:nvPr/>
          </p:nvPicPr>
          <p:blipFill rotWithShape="1">
            <a:blip r:embed="rId3"/>
            <a:srcRect l="2563" t="41820" r="1962" b="2456"/>
            <a:stretch/>
          </p:blipFill>
          <p:spPr>
            <a:xfrm>
              <a:off x="911225" y="2654093"/>
              <a:ext cx="4657044" cy="212893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53C5E4C-D0D1-3CCC-C5CE-F2224EDC6805}"/>
                </a:ext>
              </a:extLst>
            </p:cNvPr>
            <p:cNvSpPr txBox="1"/>
            <p:nvPr/>
          </p:nvSpPr>
          <p:spPr>
            <a:xfrm>
              <a:off x="855677" y="2300150"/>
              <a:ext cx="503291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Octoverse by Github: Top languages used in 2022</a:t>
              </a:r>
            </a:p>
          </p:txBody>
        </p:sp>
        <p:pic>
          <p:nvPicPr>
            <p:cNvPr id="7" name="Image" descr="Image">
              <a:extLst>
                <a:ext uri="{FF2B5EF4-FFF2-40B4-BE49-F238E27FC236}">
                  <a16:creationId xmlns:a16="http://schemas.microsoft.com/office/drawing/2014/main" id="{3D04A8E5-3176-9C8C-16ED-35931B72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587" t="49833" r="3193" b="48486"/>
            <a:stretch/>
          </p:blipFill>
          <p:spPr>
            <a:xfrm>
              <a:off x="5091732" y="2857628"/>
              <a:ext cx="932260" cy="290815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C338EF-8E2F-9548-30DA-589C9DEFC5FC}"/>
              </a:ext>
            </a:extLst>
          </p:cNvPr>
          <p:cNvGrpSpPr/>
          <p:nvPr/>
        </p:nvGrpSpPr>
        <p:grpSpPr>
          <a:xfrm>
            <a:off x="6199726" y="2311221"/>
            <a:ext cx="4657044" cy="2292705"/>
            <a:chOff x="6199726" y="2311221"/>
            <a:chExt cx="4657044" cy="22927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316DF97-B4C9-E9A4-3704-A897C096CC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3258"/>
            <a:stretch/>
          </p:blipFill>
          <p:spPr>
            <a:xfrm>
              <a:off x="6275388" y="2794188"/>
              <a:ext cx="4285108" cy="180973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D2E558-148A-1FFB-78EB-060B0A7444A2}"/>
                </a:ext>
              </a:extLst>
            </p:cNvPr>
            <p:cNvSpPr txBox="1"/>
            <p:nvPr/>
          </p:nvSpPr>
          <p:spPr>
            <a:xfrm>
              <a:off x="6199726" y="2311221"/>
              <a:ext cx="465704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Stack Overflow 2022: most popular languages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9C526A-2E7F-12F9-FFF2-0EFC817E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173" t="45682" r="69809" b="51793"/>
            <a:stretch/>
          </p:blipFill>
          <p:spPr>
            <a:xfrm>
              <a:off x="6753856" y="4149080"/>
              <a:ext cx="893890" cy="279340"/>
            </a:xfrm>
            <a:prstGeom prst="rect">
              <a:avLst/>
            </a:prstGeom>
            <a:ln w="31750">
              <a:solidFill>
                <a:srgbClr val="0028A5"/>
              </a:solidFill>
            </a:ln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DF4D4-58F5-7D55-14A2-A14FE3D19799}"/>
              </a:ext>
            </a:extLst>
          </p:cNvPr>
          <p:cNvGrpSpPr/>
          <p:nvPr/>
        </p:nvGrpSpPr>
        <p:grpSpPr>
          <a:xfrm>
            <a:off x="855677" y="4954209"/>
            <a:ext cx="5862687" cy="1787159"/>
            <a:chOff x="855677" y="4954209"/>
            <a:chExt cx="5862687" cy="1787159"/>
          </a:xfrm>
        </p:grpSpPr>
        <p:pic>
          <p:nvPicPr>
            <p:cNvPr id="147" name="Image" descr="Image"/>
            <p:cNvPicPr>
              <a:picLocks noChangeAspect="1"/>
            </p:cNvPicPr>
            <p:nvPr/>
          </p:nvPicPr>
          <p:blipFill rotWithShape="1">
            <a:blip r:embed="rId5"/>
            <a:srcRect t="34538"/>
            <a:stretch/>
          </p:blipFill>
          <p:spPr>
            <a:xfrm>
              <a:off x="855677" y="5396611"/>
              <a:ext cx="5862687" cy="127274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B813A7-F158-30A6-9F07-6023B5D9F978}"/>
                </a:ext>
              </a:extLst>
            </p:cNvPr>
            <p:cNvSpPr txBox="1"/>
            <p:nvPr/>
          </p:nvSpPr>
          <p:spPr>
            <a:xfrm>
              <a:off x="855677" y="4954209"/>
              <a:ext cx="407996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TIOBE Programming Community Index</a:t>
              </a:r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F236A68F-24F8-0468-3755-BFFBB22EB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959" t="91346" r="71124" b="5136"/>
            <a:stretch/>
          </p:blipFill>
          <p:spPr>
            <a:xfrm>
              <a:off x="1055440" y="6386899"/>
              <a:ext cx="1493372" cy="354469"/>
            </a:xfrm>
            <a:prstGeom prst="rect">
              <a:avLst/>
            </a:prstGeom>
            <a:ln w="31750">
              <a:solidFill>
                <a:srgbClr val="0028A5"/>
              </a:solidFill>
              <a:miter lim="400000"/>
            </a:ln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Dictionaries</a:t>
            </a:r>
          </a:p>
        </p:txBody>
      </p:sp>
      <p:sp>
        <p:nvSpPr>
          <p:cNvPr id="221" name="Similar to lists but elements are accessed through a user defined ‘key’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081319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Char char="•"/>
            </a:pPr>
            <a:r>
              <a:rPr sz="2400" dirty="0"/>
              <a:t>Similar to lists</a:t>
            </a:r>
            <a:r>
              <a:rPr lang="de-CH" sz="2400" dirty="0"/>
              <a:t>,</a:t>
            </a:r>
            <a:r>
              <a:rPr sz="2400" dirty="0"/>
              <a:t> but elements are accessed through a user defined key</a:t>
            </a:r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lang="de-CH" sz="2400" dirty="0"/>
          </a:p>
          <a:p>
            <a:pPr marL="541338" indent="-357188">
              <a:buSzPct val="100000"/>
              <a:buChar char="•"/>
            </a:pPr>
            <a:r>
              <a:rPr sz="2400" dirty="0"/>
              <a:t>retrieve their </a:t>
            </a:r>
            <a:r>
              <a:rPr sz="2400" b="1" dirty="0"/>
              <a:t>value</a:t>
            </a:r>
            <a:r>
              <a:rPr sz="2400" dirty="0"/>
              <a:t> by using the </a:t>
            </a:r>
            <a:r>
              <a:rPr sz="2400" b="1" dirty="0"/>
              <a:t>key</a:t>
            </a:r>
          </a:p>
        </p:txBody>
      </p:sp>
      <p:sp>
        <p:nvSpPr>
          <p:cNvPr id="222" name="my_proteins_seqs = {}…"/>
          <p:cNvSpPr txBox="1"/>
          <p:nvPr/>
        </p:nvSpPr>
        <p:spPr>
          <a:xfrm>
            <a:off x="1439783" y="1593760"/>
            <a:ext cx="9522519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sz="2000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above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'DROME_PATC_P18502'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'MDRDSLPRVPDTHGDVVD'</a:t>
            </a:r>
          </a:p>
        </p:txBody>
      </p:sp>
      <p:sp>
        <p:nvSpPr>
          <p:cNvPr id="223" name="&gt;&gt;&gt; my_proteins_seqs['DROME_HH_Q02936']…"/>
          <p:cNvSpPr txBox="1"/>
          <p:nvPr/>
        </p:nvSpPr>
        <p:spPr>
          <a:xfrm>
            <a:off x="1425012" y="3960999"/>
            <a:ext cx="607377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2" grpId="0" animBg="1"/>
      <p:bldP spid="2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# Try accessing a string like a list…"/>
          <p:cNvSpPr txBox="1"/>
          <p:nvPr/>
        </p:nvSpPr>
        <p:spPr>
          <a:xfrm>
            <a:off x="911225" y="1125765"/>
            <a:ext cx="5172891" cy="36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Try accessing a string like a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'hello world!'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join(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CB4CB-2ACF-B866-E41C-978A344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III:  Strings and dictionaries</a:t>
            </a:r>
            <a:br>
              <a:rPr lang="en-GB" sz="3200" dirty="0"/>
            </a:b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B413-C588-E422-E555-7F46A22452AF}"/>
              </a:ext>
            </a:extLst>
          </p:cNvPr>
          <p:cNvSpPr txBox="1"/>
          <p:nvPr/>
        </p:nvSpPr>
        <p:spPr>
          <a:xfrm>
            <a:off x="6275388" y="1125538"/>
            <a:ext cx="60978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dictionary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#or in one line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#dictionary operations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AA38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dna_to_rna.keys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CH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String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F1752-0D2C-D393-A4AB-3343D633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33073"/>
            <a:ext cx="9541821" cy="52227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ictionary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definition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B3632-022F-F9D7-682B-F378EEFE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118402"/>
            <a:ext cx="10590375" cy="3318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ictionary u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89057-429E-B861-701A-E526B76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125538"/>
            <a:ext cx="8994303" cy="53990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38" name="function: stores instructions (not values)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225335" cy="4535026"/>
          </a:xfrm>
          <a:prstGeom prst="rect">
            <a:avLst/>
          </a:prstGeom>
        </p:spPr>
        <p:txBody>
          <a:bodyPr/>
          <a:lstStyle/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function: stores instructions (not values)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basic use:</a:t>
            </a:r>
            <a:r>
              <a:rPr lang="de-CH" sz="2400" dirty="0"/>
              <a:t> </a:t>
            </a:r>
            <a:r>
              <a:rPr sz="2400" dirty="0" err="1">
                <a:solidFill>
                  <a:srgbClr val="018001"/>
                </a:solidFill>
              </a:rPr>
              <a:t>function_name</a:t>
            </a:r>
            <a:r>
              <a:rPr sz="2400" dirty="0">
                <a:solidFill>
                  <a:srgbClr val="018001"/>
                </a:solidFill>
              </a:rPr>
              <a:t>(arguments)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lang="de-CH" sz="2400" dirty="0" err="1"/>
              <a:t>many</a:t>
            </a:r>
            <a:r>
              <a:rPr lang="de-CH" sz="2400" dirty="0"/>
              <a:t> </a:t>
            </a:r>
            <a:r>
              <a:rPr sz="2400" dirty="0"/>
              <a:t>functions loaded by default in python, e.g.</a:t>
            </a:r>
            <a:endParaRPr sz="2400" dirty="0">
              <a:solidFill>
                <a:srgbClr val="018001"/>
              </a:solidFill>
            </a:endParaRP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str()</a:t>
            </a:r>
            <a:r>
              <a:rPr sz="2400" dirty="0"/>
              <a:t> - convert an object into a string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int() </a:t>
            </a:r>
            <a:r>
              <a:rPr sz="2400" dirty="0"/>
              <a:t>- convert an object into an integer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float()</a:t>
            </a:r>
            <a:r>
              <a:rPr sz="2400" dirty="0"/>
              <a:t> - convert a object into a floating point number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type() </a:t>
            </a:r>
            <a:r>
              <a:rPr sz="2400" dirty="0"/>
              <a:t>- tells you the type of an object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see many other</a:t>
            </a:r>
            <a:r>
              <a:rPr lang="de-CH" sz="2400" dirty="0"/>
              <a:t>s</a:t>
            </a:r>
            <a:r>
              <a:rPr sz="2400" dirty="0"/>
              <a:t> in the cheat-sheet and find them on</a:t>
            </a:r>
            <a:r>
              <a:rPr lang="de-CH" sz="2400" dirty="0"/>
              <a:t> </a:t>
            </a:r>
            <a:r>
              <a:rPr sz="2400" u="sng" dirty="0">
                <a:hlinkClick r:id="rId2"/>
              </a:rPr>
              <a:t>https://docs.python.org/3/library/functions.html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6FBF0-1B3F-5854-0173-46FF0B4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32" y="1125538"/>
            <a:ext cx="8355319" cy="548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248" name="functions of a specific object clas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902643"/>
          </a:xfrm>
          <a:prstGeom prst="rect">
            <a:avLst/>
          </a:prstGeom>
        </p:spPr>
        <p:txBody>
          <a:bodyPr anchor="t"/>
          <a:lstStyle/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functions of a specific object class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access by </a:t>
            </a:r>
            <a:r>
              <a:rPr sz="2400" dirty="0">
                <a:solidFill>
                  <a:srgbClr val="B51A00"/>
                </a:solidFill>
              </a:rPr>
              <a:t> </a:t>
            </a:r>
            <a:r>
              <a:rPr sz="2400" dirty="0"/>
              <a:t>&lt;</a:t>
            </a:r>
            <a:r>
              <a:rPr sz="2400" dirty="0" err="1"/>
              <a:t>variable_name</a:t>
            </a:r>
            <a:r>
              <a:rPr sz="2400" dirty="0"/>
              <a:t>&gt;.&lt;method&gt;(</a:t>
            </a:r>
            <a:r>
              <a:rPr sz="2400" i="1" dirty="0"/>
              <a:t>arguments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in </a:t>
            </a:r>
            <a:r>
              <a:rPr sz="2400" dirty="0" err="1"/>
              <a:t>i</a:t>
            </a:r>
            <a:r>
              <a:rPr lang="de-CH" sz="2400" dirty="0"/>
              <a:t>P</a:t>
            </a:r>
            <a:r>
              <a:rPr sz="2400" dirty="0" err="1"/>
              <a:t>ython</a:t>
            </a:r>
            <a:r>
              <a:rPr sz="2400" dirty="0"/>
              <a:t>: write . after a variable name and press &lt;tab&gt; to get an overview about available methods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alternatively: </a:t>
            </a:r>
            <a:r>
              <a:rPr sz="2400" dirty="0" err="1">
                <a:solidFill>
                  <a:srgbClr val="018001"/>
                </a:solidFill>
              </a:rPr>
              <a:t>dir</a:t>
            </a:r>
            <a:r>
              <a:rPr sz="2400" dirty="0"/>
              <a:t>(object)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use ? / ?? (in </a:t>
            </a:r>
            <a:r>
              <a:rPr sz="2400" dirty="0" err="1"/>
              <a:t>ipython</a:t>
            </a:r>
            <a:r>
              <a:rPr sz="2400" dirty="0"/>
              <a:t>) or help() to get information about a method and its arguments e.g. ?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 or help(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lang="de-CH" sz="2400" dirty="0"/>
              <a:t>a</a:t>
            </a:r>
            <a:r>
              <a:rPr sz="2400" dirty="0" err="1"/>
              <a:t>lternatively</a:t>
            </a:r>
            <a:r>
              <a:rPr sz="2400" dirty="0"/>
              <a:t>: google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ask</a:t>
            </a:r>
            <a:r>
              <a:rPr lang="de-CH" sz="2400" dirty="0"/>
              <a:t> </a:t>
            </a:r>
            <a:r>
              <a:rPr lang="de-CH" sz="2400" dirty="0" err="1"/>
              <a:t>chatGTP</a:t>
            </a:r>
            <a:endParaRPr sz="2400" dirty="0"/>
          </a:p>
        </p:txBody>
      </p:sp>
      <p:sp>
        <p:nvSpPr>
          <p:cNvPr id="249" name="&gt;&gt;&gt; s = 'The quick brown fox jumps over the lazy dog'…"/>
          <p:cNvSpPr txBox="1"/>
          <p:nvPr/>
        </p:nvSpPr>
        <p:spPr>
          <a:xfrm>
            <a:off x="1420703" y="2119729"/>
            <a:ext cx="9860072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 quick brown fox jumps over the lazy dog'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1800" b="1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'quick'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'brown'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'jumps'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'over'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'lazy'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‘dog'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E2E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BB25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‘The quick brown ‘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 jumps over the lazy 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  <p:bldP spid="2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r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art 2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2:</a:t>
            </a:r>
          </a:p>
          <a:p>
            <a:r>
              <a:t>Writing Python code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cientific Python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Python stack</a:t>
            </a:r>
            <a:r>
              <a:rPr lang="de-CH" dirty="0"/>
              <a:t>: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core</a:t>
            </a:r>
            <a:r>
              <a:rPr lang="de-CH" dirty="0"/>
              <a:t> Python</a:t>
            </a:r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729" t="729" r="729" b="729"/>
          <a:stretch>
            <a:fillRect/>
          </a:stretch>
        </p:blipFill>
        <p:spPr>
          <a:xfrm>
            <a:off x="2783632" y="1340768"/>
            <a:ext cx="6028350" cy="452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y write a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write a script?</a:t>
            </a:r>
          </a:p>
        </p:txBody>
      </p:sp>
      <p:sp>
        <p:nvSpPr>
          <p:cNvPr id="256" name="Organize your commands in a text file and build more complicated workflows that can be executed at once.…"/>
          <p:cNvSpPr txBox="1">
            <a:spLocks noGrp="1"/>
          </p:cNvSpPr>
          <p:nvPr>
            <p:ph type="body" idx="1"/>
          </p:nvPr>
        </p:nvSpPr>
        <p:spPr>
          <a:xfrm>
            <a:off x="924513" y="1125538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Organize your commands in a text file and build more complicated workflows that can be executed at once. 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save typing, make your work reproducible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endParaRPr lang="en-US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Run it at any point by executing your script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Font typeface="Arial" panose="020B0604020202020204" pitchFamily="34" charset="0"/>
              <a:buChar char="•"/>
              <a:defRPr sz="3948"/>
            </a:pPr>
            <a:r>
              <a:rPr lang="en-GB" sz="2400" dirty="0"/>
              <a:t>Use comments (</a:t>
            </a:r>
            <a:r>
              <a:rPr lang="en-GB" sz="2400" i="1" dirty="0">
                <a:solidFill>
                  <a:srgbClr val="408080"/>
                </a:solidFill>
              </a:rPr>
              <a:t>#</a:t>
            </a:r>
            <a:r>
              <a:rPr lang="en-GB" sz="2400" dirty="0"/>
              <a:t>) to describe your code 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()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an intermediate </a:t>
            </a:r>
            <a:r>
              <a:rPr lang="de-CH" sz="2400" dirty="0" err="1"/>
              <a:t>result</a:t>
            </a:r>
            <a:endParaRPr sz="2400" dirty="0"/>
          </a:p>
        </p:txBody>
      </p:sp>
      <p:sp>
        <p:nvSpPr>
          <p:cNvPr id="2" name="&gt;&gt;&gt; print(“Hello”,”Python!”)…">
            <a:extLst>
              <a:ext uri="{FF2B5EF4-FFF2-40B4-BE49-F238E27FC236}">
                <a16:creationId xmlns:a16="http://schemas.microsoft.com/office/drawing/2014/main" id="{C87909B2-100D-4D5C-ED08-799C59A22F7C}"/>
              </a:ext>
            </a:extLst>
          </p:cNvPr>
          <p:cNvSpPr txBox="1"/>
          <p:nvPr/>
        </p:nvSpPr>
        <p:spPr>
          <a:xfrm>
            <a:off x="1423936" y="4800052"/>
            <a:ext cx="438100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569D8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”Python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!”)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Hello Python!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ditiona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Conditional statements</a:t>
            </a:r>
          </a:p>
        </p:txBody>
      </p:sp>
      <p:sp>
        <p:nvSpPr>
          <p:cNvPr id="264" name="Use if/else clauses to make decisions…"/>
          <p:cNvSpPr txBox="1">
            <a:spLocks noGrp="1"/>
          </p:cNvSpPr>
          <p:nvPr>
            <p:ph type="body" idx="1"/>
          </p:nvPr>
        </p:nvSpPr>
        <p:spPr>
          <a:xfrm>
            <a:off x="910776" y="1124744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 marL="508974" indent="-285740">
              <a:buChar char="•"/>
            </a:pPr>
            <a:r>
              <a:rPr sz="2400" dirty="0"/>
              <a:t>Use if/else clauses to make decisions</a:t>
            </a:r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lang="de-CH" sz="2400" dirty="0"/>
          </a:p>
          <a:p>
            <a:pPr marL="508974" indent="-285740">
              <a:buChar char="•"/>
            </a:pPr>
            <a:r>
              <a:rPr sz="2400" dirty="0"/>
              <a:t>Remember the indentation!</a:t>
            </a:r>
            <a:r>
              <a:rPr lang="de-CH" sz="2400" dirty="0"/>
              <a:t> </a:t>
            </a:r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While other programming languages use brackets or end statements, Python uses whitespace to structure code. </a:t>
            </a:r>
            <a:endParaRPr lang="de-CH" sz="2400" dirty="0"/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Simply use tabulator to indent</a:t>
            </a:r>
            <a:r>
              <a:rPr lang="de-CH" sz="2400" dirty="0"/>
              <a:t>.</a:t>
            </a:r>
            <a:endParaRPr sz="2400" dirty="0"/>
          </a:p>
        </p:txBody>
      </p:sp>
      <p:sp>
        <p:nvSpPr>
          <p:cNvPr id="265" name="if boolean_expression:…"/>
          <p:cNvSpPr txBox="1"/>
          <p:nvPr/>
        </p:nvSpPr>
        <p:spPr>
          <a:xfrm>
            <a:off x="1463322" y="1693710"/>
            <a:ext cx="5458225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boolean_expression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True”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b="1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False”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93" y="1138745"/>
            <a:ext cx="2160240" cy="260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2" y="4783173"/>
            <a:ext cx="1205955" cy="75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uiExpand="1" build="p"/>
      <p:bldP spid="2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270" name="Loops are essential for repeating an action several times…"/>
          <p:cNvSpPr txBox="1">
            <a:spLocks noGrp="1"/>
          </p:cNvSpPr>
          <p:nvPr>
            <p:ph type="body" idx="1"/>
          </p:nvPr>
        </p:nvSpPr>
        <p:spPr>
          <a:xfrm>
            <a:off x="911225" y="1136452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Char char="•"/>
            </a:pPr>
            <a:r>
              <a:rPr sz="2400" dirty="0"/>
              <a:t>Loops are essential for repeating an action several times</a:t>
            </a:r>
          </a:p>
          <a:p>
            <a:pPr marL="541338" indent="-357188">
              <a:buChar char="•"/>
            </a:pPr>
            <a:r>
              <a:rPr sz="2400" dirty="0"/>
              <a:t>The </a:t>
            </a:r>
            <a:r>
              <a:rPr sz="2400" b="1" dirty="0">
                <a:solidFill>
                  <a:srgbClr val="018001"/>
                </a:solidFill>
              </a:rPr>
              <a:t>for</a:t>
            </a:r>
            <a:r>
              <a:rPr sz="2400" dirty="0"/>
              <a:t> loop executes the nested statements as many times as there are elements in the input list.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CCFE-7C82-D0BE-375C-0CB15922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" r="34085"/>
          <a:stretch/>
        </p:blipFill>
        <p:spPr>
          <a:xfrm>
            <a:off x="1415480" y="2636912"/>
            <a:ext cx="7643841" cy="26642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r loop fo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for</a:t>
            </a:r>
            <a:r>
              <a:rPr dirty="0"/>
              <a:t> loop for reading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files</a:t>
            </a:r>
            <a:r>
              <a:rPr dirty="0"/>
              <a:t>	</a:t>
            </a:r>
          </a:p>
        </p:txBody>
      </p:sp>
      <p:grpSp>
        <p:nvGrpSpPr>
          <p:cNvPr id="277" name="File: my_file.txt…"/>
          <p:cNvGrpSpPr/>
          <p:nvPr/>
        </p:nvGrpSpPr>
        <p:grpSpPr>
          <a:xfrm>
            <a:off x="6888088" y="1412776"/>
            <a:ext cx="2016224" cy="2240262"/>
            <a:chOff x="0" y="0"/>
            <a:chExt cx="2794000" cy="2832100"/>
          </a:xfrm>
        </p:grpSpPr>
        <p:sp>
          <p:nvSpPr>
            <p:cNvPr id="276" name="File: my_file.txt…"/>
            <p:cNvSpPr txBox="1"/>
            <p:nvPr/>
          </p:nvSpPr>
          <p:spPr>
            <a:xfrm>
              <a:off x="38100" y="257031"/>
              <a:ext cx="2717800" cy="2318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File: my_file.txt</a:t>
              </a:r>
            </a:p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endParaRPr sz="1687"/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/>
                <a:t>st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2</a:t>
              </a:r>
              <a:r>
                <a:rPr sz="1687"/>
                <a:t>nd line 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3</a:t>
              </a:r>
              <a:r>
                <a:rPr sz="1687"/>
                <a:t>rd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/>
                <a:t>EOF</a:t>
              </a:r>
            </a:p>
          </p:txBody>
        </p:sp>
        <p:pic>
          <p:nvPicPr>
            <p:cNvPr id="275" name="File: my_file.txt… File: my_file.txt1st line2nd line 3rd lineEOF" descr="File: my_file.txt… File: my_file.txt1st line2nd line 3rd lineEO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94000" cy="2832100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AFDB8A-1710-43F7-431F-6FDBF5B72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6" r="52985"/>
          <a:stretch/>
        </p:blipFill>
        <p:spPr>
          <a:xfrm>
            <a:off x="1103482" y="1332754"/>
            <a:ext cx="4787900" cy="27412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ditiona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loop</a:t>
            </a:r>
          </a:p>
        </p:txBody>
      </p:sp>
      <p:sp>
        <p:nvSpPr>
          <p:cNvPr id="281" name="Use the while loop to continue an action until a condition is not satisfied anymore"/>
          <p:cNvSpPr txBox="1">
            <a:spLocks noGrp="1"/>
          </p:cNvSpPr>
          <p:nvPr>
            <p:ph type="body" idx="1"/>
          </p:nvPr>
        </p:nvSpPr>
        <p:spPr>
          <a:xfrm>
            <a:off x="916216" y="1153587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11113" indent="0">
              <a:buNone/>
            </a:pPr>
            <a:r>
              <a:rPr dirty="0"/>
              <a:t>Use the </a:t>
            </a:r>
            <a:r>
              <a:rPr sz="2531" b="1" dirty="0">
                <a:solidFill>
                  <a:srgbClr val="018001"/>
                </a:solidFill>
              </a:rPr>
              <a:t>while</a:t>
            </a:r>
            <a:r>
              <a:rPr dirty="0"/>
              <a:t> loop to continue an action until a condition is not satisfied anymore</a:t>
            </a:r>
          </a:p>
        </p:txBody>
      </p:sp>
      <p:sp>
        <p:nvSpPr>
          <p:cNvPr id="282" name="&gt;&gt;&gt; number_apples = 3…"/>
          <p:cNvSpPr txBox="1"/>
          <p:nvPr/>
        </p:nvSpPr>
        <p:spPr>
          <a:xfrm>
            <a:off x="1205650" y="1739003"/>
            <a:ext cx="6813352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“Ate an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apple,”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,number_apples,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'left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0433A7-91F3-62A9-D83D-12E3E1D96859}"/>
              </a:ext>
            </a:extLst>
          </p:cNvPr>
          <p:cNvGrpSpPr/>
          <p:nvPr/>
        </p:nvGrpSpPr>
        <p:grpSpPr>
          <a:xfrm>
            <a:off x="6939577" y="3429000"/>
            <a:ext cx="4196983" cy="2668640"/>
            <a:chOff x="6939577" y="3429000"/>
            <a:chExt cx="4196983" cy="2668640"/>
          </a:xfrm>
        </p:grpSpPr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FD105F24-5690-1E55-503B-736A284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FDEF0CF6-35F1-3F30-F310-417290190341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F7B42F-78F9-0D1C-7547-9213C3545A97}"/>
                </a:ext>
              </a:extLst>
            </p:cNvPr>
            <p:cNvSpPr txBox="1"/>
            <p:nvPr/>
          </p:nvSpPr>
          <p:spPr>
            <a:xfrm>
              <a:off x="6939577" y="3429000"/>
              <a:ext cx="419698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# 1. try out this for loop…"/>
          <p:cNvSpPr txBox="1"/>
          <p:nvPr/>
        </p:nvSpPr>
        <p:spPr>
          <a:xfrm>
            <a:off x="911225" y="1125538"/>
            <a:ext cx="8093942" cy="533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1. try out this for loop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2. A new loop key-word: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</a:t>
            </a:r>
            <a:r>
              <a:rPr lang="de-CH"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'after loop: ‘,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3. try using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instead of continue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4. when will this while loop finish?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sleep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5: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print("hurray! my number is increasing:",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sleep(1)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IV:  Loops and friends</a:t>
            </a:r>
            <a:br>
              <a:rPr lang="en-GB" sz="3200" dirty="0"/>
            </a:br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C3CC2-5EBD-EB37-0B7C-0C03C01DA370}"/>
              </a:ext>
            </a:extLst>
          </p:cNvPr>
          <p:cNvGrpSpPr/>
          <p:nvPr/>
        </p:nvGrpSpPr>
        <p:grpSpPr>
          <a:xfrm>
            <a:off x="8688289" y="4177547"/>
            <a:ext cx="3322390" cy="2376686"/>
            <a:chOff x="6853328" y="2959895"/>
            <a:chExt cx="4163072" cy="3137745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E8C26710-193A-DBBD-F017-C5B1347A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615D2F0E-C076-2939-1548-07B405310553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F28D67-0BF5-3895-47C4-D90516190647}"/>
                </a:ext>
              </a:extLst>
            </p:cNvPr>
            <p:cNvSpPr txBox="1"/>
            <p:nvPr/>
          </p:nvSpPr>
          <p:spPr>
            <a:xfrm>
              <a:off x="6853328" y="2959895"/>
              <a:ext cx="3338457" cy="81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3A2C1-6D39-A770-3733-EC5248FA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6" y="1125537"/>
            <a:ext cx="10369550" cy="23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0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7C7B-8EEE-B997-9488-FB232F5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8"/>
            <a:ext cx="10369550" cy="55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7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82A8-B2AE-BB93-EDB2-D56968C1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7"/>
            <a:ext cx="10148024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8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  <p:pic>
        <p:nvPicPr>
          <p:cNvPr id="290" name="20160115-things-never-to-but-at-supermarket-.tiff" descr="20160115-things-never-to-but-at-supermarket-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268760"/>
            <a:ext cx="6098977" cy="457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oday’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goals</a:t>
            </a:r>
          </a:p>
        </p:txBody>
      </p:sp>
      <p:sp>
        <p:nvSpPr>
          <p:cNvPr id="155" name="get your hands dirty with the basics…"/>
          <p:cNvSpPr txBox="1">
            <a:spLocks noGrp="1"/>
          </p:cNvSpPr>
          <p:nvPr>
            <p:ph type="body" idx="1"/>
          </p:nvPr>
        </p:nvSpPr>
        <p:spPr>
          <a:xfrm>
            <a:off x="1675805" y="1946672"/>
            <a:ext cx="7929702" cy="4329573"/>
          </a:xfrm>
          <a:prstGeom prst="rect">
            <a:avLst/>
          </a:prstGeom>
        </p:spPr>
        <p:txBody>
          <a:bodyPr anchor="t"/>
          <a:lstStyle/>
          <a:p>
            <a:r>
              <a:t>get your hands dirty with the basics</a:t>
            </a:r>
          </a:p>
          <a:p>
            <a:pPr lvl="1">
              <a:buSzPct val="171000"/>
              <a:buChar char="-"/>
            </a:pPr>
            <a:r>
              <a:t>simple statements, for loops, control flow</a:t>
            </a:r>
          </a:p>
          <a:p>
            <a:r>
              <a:t>learn how to read a sequence file, extract useful information</a:t>
            </a:r>
          </a:p>
        </p:txBody>
      </p:sp>
      <p:pic>
        <p:nvPicPr>
          <p:cNvPr id="156" name="conversion.png" descr="conver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20" y="4338705"/>
            <a:ext cx="5661561" cy="223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rl?sa=i&amp;rct=j&amp;q=&amp;esrc=s&amp;source=images&amp;cd=&amp;cad=rja&amp;uact=8&amp;ved=0ahUKEwiUg8ut4tLMAhWC5xoKHaFRAYAQjRwIBw&amp;url=http%3A%2F%2Finteractivepython.org%2Frunestone%2Fstatic%2Fpip%2FPythonModules%2Fmodules.png" descr="url?sa=i&amp;rct=j&amp;q=&amp;esrc=s&amp;source=images&amp;cd=&amp;cad=rja&amp;uact=8&amp;ved=0ahUKEwiUg8ut4tLMAhWC5xoKHaFRAYAQjRwIBw&amp;url=http%3A%2F%2Finteractivepython.org%2Frunestone%2Fstatic%2Fpip%2FPythonModules%2Fmodules.png">
            <a:extLst>
              <a:ext uri="{FF2B5EF4-FFF2-40B4-BE49-F238E27FC236}">
                <a16:creationId xmlns:a16="http://schemas.microsoft.com/office/drawing/2014/main" id="{38B25410-66D7-96AE-9EE0-BA7C0BF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19" y="1539344"/>
            <a:ext cx="3816424" cy="2795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mport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statement</a:t>
            </a:r>
          </a:p>
        </p:txBody>
      </p:sp>
      <p:sp>
        <p:nvSpPr>
          <p:cNvPr id="296" name="Use import to load additional modules for more functionalities…"/>
          <p:cNvSpPr txBox="1">
            <a:spLocks noGrp="1"/>
          </p:cNvSpPr>
          <p:nvPr>
            <p:ph type="body" idx="1"/>
          </p:nvPr>
        </p:nvSpPr>
        <p:spPr>
          <a:xfrm>
            <a:off x="925948" y="1152150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17500">
              <a:buChar char="•"/>
            </a:pPr>
            <a:r>
              <a:rPr sz="2400" dirty="0"/>
              <a:t>Use </a:t>
            </a:r>
            <a:r>
              <a:rPr sz="2400" b="1" dirty="0">
                <a:solidFill>
                  <a:srgbClr val="018001"/>
                </a:solidFill>
              </a:rPr>
              <a:t>import </a:t>
            </a:r>
            <a:r>
              <a:rPr sz="2400" dirty="0"/>
              <a:t>to load additional modules for more functionalities</a:t>
            </a:r>
          </a:p>
          <a:p>
            <a:pPr marL="541338" indent="-317500">
              <a:buChar char="•"/>
            </a:pPr>
            <a:endParaRPr lang="de-CH" sz="3600" dirty="0"/>
          </a:p>
          <a:p>
            <a:pPr marL="541338" indent="-317500">
              <a:buChar char="•"/>
            </a:pPr>
            <a:r>
              <a:rPr sz="2400" dirty="0"/>
              <a:t>For example the </a:t>
            </a:r>
            <a:r>
              <a:rPr sz="2400" b="1" dirty="0">
                <a:solidFill>
                  <a:srgbClr val="0433FF"/>
                </a:solidFill>
              </a:rPr>
              <a:t>math </a:t>
            </a:r>
            <a:r>
              <a:rPr sz="2400" dirty="0"/>
              <a:t>module:</a:t>
            </a:r>
          </a:p>
        </p:txBody>
      </p:sp>
      <p:sp>
        <p:nvSpPr>
          <p:cNvPr id="303" name="more details at: https://docs.python.org/3/library/math.html"/>
          <p:cNvSpPr txBox="1"/>
          <p:nvPr/>
        </p:nvSpPr>
        <p:spPr>
          <a:xfrm>
            <a:off x="1487488" y="5926946"/>
            <a:ext cx="56153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rId3"/>
              </a:defRPr>
            </a:lvl1pPr>
          </a:lstStyle>
          <a:p>
            <a:pPr>
              <a:defRPr u="none"/>
            </a:pPr>
            <a:r>
              <a:rPr sz="1687" dirty="0"/>
              <a:t>more details at: https://</a:t>
            </a:r>
            <a:r>
              <a:rPr sz="1687" dirty="0" err="1"/>
              <a:t>docs.python.org</a:t>
            </a:r>
            <a:r>
              <a:rPr sz="1687" dirty="0"/>
              <a:t>/3/library/</a:t>
            </a:r>
            <a:r>
              <a:rPr sz="1687" dirty="0" err="1"/>
              <a:t>math.html</a:t>
            </a:r>
            <a:endParaRPr sz="168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9EA48-DB14-4391-80FD-2CB61AEFA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47"/>
          <a:stretch/>
        </p:blipFill>
        <p:spPr>
          <a:xfrm>
            <a:off x="551384" y="3169342"/>
            <a:ext cx="7200379" cy="26051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79" y="1954737"/>
            <a:ext cx="2107280" cy="118007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Much more to dis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Much more to discover</a:t>
            </a:r>
          </a:p>
        </p:txBody>
      </p:sp>
      <p:sp>
        <p:nvSpPr>
          <p:cNvPr id="306" name="ipython magics make your life a lot easier…"/>
          <p:cNvSpPr txBox="1">
            <a:spLocks noGrp="1"/>
          </p:cNvSpPr>
          <p:nvPr>
            <p:ph type="body" sz="half" idx="1"/>
          </p:nvPr>
        </p:nvSpPr>
        <p:spPr>
          <a:xfrm>
            <a:off x="911225" y="1170170"/>
            <a:ext cx="7649370" cy="3254732"/>
          </a:xfrm>
          <a:prstGeom prst="rect">
            <a:avLst/>
          </a:prstGeom>
        </p:spPr>
        <p:txBody>
          <a:bodyPr/>
          <a:lstStyle/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 err="1"/>
              <a:t>ipython</a:t>
            </a:r>
            <a:r>
              <a:rPr sz="2400" dirty="0"/>
              <a:t> magics make your life a lot easier</a:t>
            </a:r>
          </a:p>
          <a:p>
            <a:pPr marL="750067" lvl="1" indent="-321457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time your code, debug it, call other languages</a:t>
            </a:r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make python lightning fast using </a:t>
            </a:r>
            <a:r>
              <a:rPr sz="2400" dirty="0" err="1"/>
              <a:t>numpy</a:t>
            </a:r>
            <a:r>
              <a:rPr sz="2400" dirty="0"/>
              <a:t>, </a:t>
            </a:r>
            <a:r>
              <a:rPr sz="2400" dirty="0" err="1"/>
              <a:t>scipy</a:t>
            </a:r>
            <a:r>
              <a:rPr sz="2400" dirty="0"/>
              <a:t>, and </a:t>
            </a:r>
            <a:r>
              <a:rPr sz="2400" dirty="0" err="1"/>
              <a:t>cython</a:t>
            </a:r>
            <a:r>
              <a:rPr sz="2400" dirty="0"/>
              <a:t>/</a:t>
            </a:r>
            <a:r>
              <a:rPr sz="2400" dirty="0" err="1"/>
              <a:t>pypy</a:t>
            </a:r>
            <a:r>
              <a:rPr sz="2400" dirty="0"/>
              <a:t>/</a:t>
            </a:r>
            <a:r>
              <a:rPr sz="2400" dirty="0" err="1"/>
              <a:t>numba</a:t>
            </a:r>
            <a:endParaRPr sz="2400" dirty="0"/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visualize your data with seaborn, bokeh and matplotlib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rcRect l="17364" t="17364" r="17364" b="17364"/>
          <a:stretch>
            <a:fillRect/>
          </a:stretch>
        </p:blipFill>
        <p:spPr>
          <a:xfrm>
            <a:off x="9186915" y="1053521"/>
            <a:ext cx="1822372" cy="10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1" y="3188056"/>
            <a:ext cx="1744935" cy="77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43" y="4149080"/>
            <a:ext cx="10056116" cy="184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reading</a:t>
            </a:r>
          </a:p>
        </p:txBody>
      </p:sp>
      <p:sp>
        <p:nvSpPr>
          <p:cNvPr id="313" name="https://snakify.org/ (interactive tutorial)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369549" cy="4018359"/>
          </a:xfrm>
          <a:prstGeom prst="rect">
            <a:avLst/>
          </a:prstGeom>
        </p:spPr>
        <p:txBody>
          <a:bodyPr/>
          <a:lstStyle/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2"/>
              </a:rPr>
              <a:t>https://snakify.org/</a:t>
            </a:r>
            <a:r>
              <a:rPr sz="2400" dirty="0"/>
              <a:t> (interactive tutorial)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3"/>
              </a:rPr>
              <a:t>http://www.diveintopython.net/</a:t>
            </a:r>
            <a:r>
              <a:rPr sz="2400" dirty="0"/>
              <a:t>(comprehensive, general purpose)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4"/>
              </a:rPr>
              <a:t>http://swcarpentry.github.io/python-novice-inflammation/</a:t>
            </a:r>
            <a:r>
              <a:rPr sz="2400" dirty="0"/>
              <a:t> (scientific python by example)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5"/>
              </a:rPr>
              <a:t>http://www.scipy-lectures.org/intro/intro.html</a:t>
            </a:r>
            <a:r>
              <a:rPr sz="2400" dirty="0"/>
              <a:t> (intro by the scientific python consortium)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6"/>
              </a:rPr>
              <a:t>https://github.com/dblyon/pandasintro</a:t>
            </a:r>
            <a:r>
              <a:rPr sz="2400" dirty="0"/>
              <a:t> (extensive introduction to pandas)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dirty="0">
                <a:hlinkClick r:id="rId7"/>
              </a:rPr>
              <a:t>https://cs50.harvard.edu/college/2021/spring/weeks/0/</a:t>
            </a:r>
            <a:r>
              <a:rPr lang="de-CH" sz="2400" dirty="0"/>
              <a:t> 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session</a:t>
            </a:r>
          </a:p>
        </p:txBody>
      </p:sp>
      <p:sp>
        <p:nvSpPr>
          <p:cNvPr id="316" name="Create a new Python3 Jupyter Notebook, save it to the folder /Bio334/02_python_introduction/exercises and start exploring…">
            <a:hlinkClick r:id="" action="ppaction://hlinkshowjump?jump=nextslide"/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19870" y="1125538"/>
            <a:ext cx="7120818" cy="4018360"/>
          </a:xfrm>
          <a:prstGeom prst="rect">
            <a:avLst/>
          </a:prstGeom>
        </p:spPr>
        <p:txBody>
          <a:bodyPr/>
          <a:lstStyle/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Create a new Python3 </a:t>
            </a:r>
            <a:r>
              <a:rPr sz="2400" dirty="0" err="1"/>
              <a:t>Jupyter</a:t>
            </a:r>
            <a:r>
              <a:rPr sz="2400" dirty="0"/>
              <a:t> Notebook, save it to the folder </a:t>
            </a:r>
            <a:r>
              <a:rPr sz="2400" i="1" dirty="0"/>
              <a:t>/Bio334/02_python_introduction/exercises</a:t>
            </a:r>
            <a:r>
              <a:rPr sz="2400" dirty="0"/>
              <a:t> and start exploring</a:t>
            </a:r>
          </a:p>
          <a:p>
            <a:pPr marL="593803" indent="-381731" defTabSz="390213">
              <a:spcBef>
                <a:spcPts val="3164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Change the name of your newly created file by right clicking on </a:t>
            </a:r>
            <a:r>
              <a:rPr sz="2400" i="1" dirty="0" err="1"/>
              <a:t>Untitled.ipynb</a:t>
            </a:r>
            <a:endParaRPr sz="2400" i="1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To execute a cell press Shift + </a:t>
            </a:r>
            <a:r>
              <a:rPr sz="2400" dirty="0" err="1"/>
              <a:t>Ente</a:t>
            </a:r>
            <a:r>
              <a:rPr lang="de-CH" sz="2400" dirty="0" err="1"/>
              <a:t>r</a:t>
            </a:r>
            <a:endParaRPr lang="de-CH" sz="2400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endParaRPr sz="2400" dirty="0"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83" y="1125538"/>
            <a:ext cx="1143001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7" y="3089771"/>
            <a:ext cx="3983080" cy="374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ptional exercise slides fol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slides follow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earn the basics of Pandas, a powerful python module for data analysis, including reading, writing, filtering, merging, arithmetic operations on and sorting of tabular data"/>
          <p:cNvSpPr txBox="1">
            <a:spLocks noGrp="1"/>
          </p:cNvSpPr>
          <p:nvPr>
            <p:ph type="body" idx="1"/>
          </p:nvPr>
        </p:nvSpPr>
        <p:spPr>
          <a:xfrm>
            <a:off x="977767" y="1157145"/>
            <a:ext cx="10303008" cy="376562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sz="2400" dirty="0"/>
              <a:t>Learn the basics of </a:t>
            </a:r>
            <a:r>
              <a:rPr sz="2400" b="1" dirty="0"/>
              <a:t>Pandas</a:t>
            </a:r>
            <a:r>
              <a:rPr sz="2400" dirty="0"/>
              <a:t>, a powerful python module for data analysis, including reading, writing, filtering, merging, arithmetic operations on and sorting of tabular data</a:t>
            </a:r>
          </a:p>
        </p:txBody>
      </p:sp>
      <p:sp>
        <p:nvSpPr>
          <p:cNvPr id="324" name="Optional Exercise #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#3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0" y="2814204"/>
            <a:ext cx="3168350" cy="187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/>
          <a:srcRect l="1952" t="4132"/>
          <a:stretch>
            <a:fillRect/>
          </a:stretch>
        </p:blipFill>
        <p:spPr>
          <a:xfrm>
            <a:off x="1010428" y="2816884"/>
            <a:ext cx="4289205" cy="165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conversion.png" descr="conversion.png"/>
          <p:cNvPicPr>
            <a:picLocks noChangeAspect="1"/>
          </p:cNvPicPr>
          <p:nvPr/>
        </p:nvPicPr>
        <p:blipFill>
          <a:blip r:embed="rId4"/>
          <a:srcRect l="28254" r="28254"/>
          <a:stretch>
            <a:fillRect/>
          </a:stretch>
        </p:blipFill>
        <p:spPr>
          <a:xfrm>
            <a:off x="4647045" y="2563833"/>
            <a:ext cx="2969499" cy="2698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Optional Exercise #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#4</a:t>
            </a:r>
          </a:p>
        </p:txBody>
      </p:sp>
      <p:sp>
        <p:nvSpPr>
          <p:cNvPr id="330" name="create a pipeline to infer simple ecological relationships in the Human Microbiome"/>
          <p:cNvSpPr txBox="1">
            <a:spLocks noGrp="1"/>
          </p:cNvSpPr>
          <p:nvPr>
            <p:ph type="body" idx="1"/>
          </p:nvPr>
        </p:nvSpPr>
        <p:spPr>
          <a:xfrm>
            <a:off x="911224" y="1151233"/>
            <a:ext cx="10369549" cy="432957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de-CH" sz="2400" b="1" dirty="0"/>
              <a:t>C</a:t>
            </a:r>
            <a:r>
              <a:rPr sz="2400" b="1" dirty="0" err="1"/>
              <a:t>reate</a:t>
            </a:r>
            <a:r>
              <a:rPr sz="2400" b="1" dirty="0"/>
              <a:t> a pipeline</a:t>
            </a:r>
            <a:r>
              <a:rPr sz="2400" dirty="0"/>
              <a:t> to infer simple ecological relationships in the Human Microbiome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821634"/>
            <a:ext cx="3423881" cy="217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/>
          <a:srcRect b="42192"/>
          <a:stretch>
            <a:fillRect/>
          </a:stretch>
        </p:blipFill>
        <p:spPr>
          <a:xfrm>
            <a:off x="1097038" y="2347742"/>
            <a:ext cx="5032361" cy="31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ptional 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session</a:t>
            </a:r>
          </a:p>
        </p:txBody>
      </p:sp>
      <p:sp>
        <p:nvSpPr>
          <p:cNvPr id="335" name="Create a new text document and rename it, giving it a “.py” ending…">
            <a:hlinkClick r:id="" action="ppaction://hlinkshowjump?jump=nextslide"/>
          </p:cNvPr>
          <p:cNvSpPr txBox="1">
            <a:spLocks noGrp="1"/>
          </p:cNvSpPr>
          <p:nvPr>
            <p:ph type="body" idx="1"/>
          </p:nvPr>
        </p:nvSpPr>
        <p:spPr>
          <a:xfrm>
            <a:off x="929760" y="1149062"/>
            <a:ext cx="10062783" cy="4018359"/>
          </a:xfrm>
          <a:prstGeom prst="rect">
            <a:avLst/>
          </a:prstGeom>
        </p:spPr>
        <p:txBody>
          <a:bodyPr/>
          <a:lstStyle/>
          <a:p>
            <a:pPr marL="534988" indent="-311150">
              <a:buChar char="•"/>
            </a:pPr>
            <a:r>
              <a:rPr sz="2400" dirty="0"/>
              <a:t>Create a new </a:t>
            </a:r>
            <a:r>
              <a:rPr lang="de-CH" sz="2400" dirty="0" err="1"/>
              <a:t>python</a:t>
            </a:r>
            <a:r>
              <a:rPr lang="de-CH" sz="2400" dirty="0"/>
              <a:t> </a:t>
            </a:r>
            <a:r>
              <a:rPr lang="de-CH" sz="2400" dirty="0" err="1"/>
              <a:t>file</a:t>
            </a:r>
            <a:r>
              <a:rPr lang="de-CH" sz="2400" dirty="0"/>
              <a:t> in </a:t>
            </a:r>
            <a:r>
              <a:rPr lang="de-CH" sz="2400" dirty="0" err="1"/>
              <a:t>JupyterLab</a:t>
            </a:r>
            <a:r>
              <a:rPr lang="de-CH" sz="2400" dirty="0"/>
              <a:t> </a:t>
            </a:r>
          </a:p>
          <a:p>
            <a:pPr marL="534988" indent="-311150">
              <a:buChar char="•"/>
            </a:pPr>
            <a:r>
              <a:rPr sz="2400" dirty="0"/>
              <a:t>To execute, launch a terminal tab and enter</a:t>
            </a:r>
          </a:p>
          <a:p>
            <a:pPr marL="876988" lvl="4" indent="-311150"/>
            <a:r>
              <a:rPr sz="2400" dirty="0" err="1">
                <a:solidFill>
                  <a:srgbClr val="323333"/>
                </a:solidFill>
              </a:rPr>
              <a:t>ipython</a:t>
            </a:r>
            <a:r>
              <a:rPr sz="2400" dirty="0">
                <a:solidFill>
                  <a:srgbClr val="323333"/>
                </a:solidFill>
              </a:rPr>
              <a:t> &lt;</a:t>
            </a:r>
            <a:r>
              <a:rPr sz="2400" dirty="0" err="1">
                <a:solidFill>
                  <a:srgbClr val="323333"/>
                </a:solidFill>
              </a:rPr>
              <a:t>script_name</a:t>
            </a:r>
            <a:r>
              <a:rPr sz="2400" dirty="0">
                <a:solidFill>
                  <a:srgbClr val="323333"/>
                </a:solidFill>
              </a:rPr>
              <a:t>&gt;.</a:t>
            </a:r>
            <a:r>
              <a:rPr sz="2400" dirty="0" err="1">
                <a:solidFill>
                  <a:srgbClr val="323333"/>
                </a:solidFill>
              </a:rPr>
              <a:t>py</a:t>
            </a: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r>
              <a:rPr sz="2400" dirty="0">
                <a:solidFill>
                  <a:srgbClr val="323333"/>
                </a:solidFill>
              </a:rPr>
              <a:t>Good luck!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y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0433FF"/>
                </a:solidFill>
              </a:rPr>
              <a:t>sys</a:t>
            </a:r>
            <a:r>
              <a:t> module</a:t>
            </a:r>
          </a:p>
        </p:txBody>
      </p:sp>
      <p:sp>
        <p:nvSpPr>
          <p:cNvPr id="338" name="A built-in module that contains system-specific parameters and function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A built-in module that contains system-specific parameters and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dirty="0"/>
              <a:t>For example we can use it to read arguments from the command line:</a:t>
            </a:r>
          </a:p>
        </p:txBody>
      </p:sp>
      <p:grpSp>
        <p:nvGrpSpPr>
          <p:cNvPr id="341" name="Script: say_hello.py…"/>
          <p:cNvGrpSpPr/>
          <p:nvPr/>
        </p:nvGrpSpPr>
        <p:grpSpPr>
          <a:xfrm>
            <a:off x="1271363" y="2410619"/>
            <a:ext cx="8161247" cy="1473398"/>
            <a:chOff x="0" y="0"/>
            <a:chExt cx="11607106" cy="2095500"/>
          </a:xfrm>
        </p:grpSpPr>
        <p:sp>
          <p:nvSpPr>
            <p:cNvPr id="340" name="Script: say_hello.py…"/>
            <p:cNvSpPr txBox="1"/>
            <p:nvPr/>
          </p:nvSpPr>
          <p:spPr>
            <a:xfrm>
              <a:off x="38100" y="73351"/>
              <a:ext cx="8442197" cy="1948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Script: say_hello.py</a:t>
              </a:r>
            </a:p>
            <a:p>
              <a:pPr defTabSz="321457">
                <a:defRPr sz="2400" b="1">
                  <a:solidFill>
                    <a:srgbClr val="018001"/>
                  </a:solidFill>
                </a:defRPr>
              </a:pPr>
              <a:r>
                <a:rPr sz="1687"/>
                <a:t>import</a:t>
              </a:r>
              <a:r>
                <a:rPr sz="1687">
                  <a:solidFill>
                    <a:srgbClr val="323333"/>
                  </a:solidFill>
                </a:rPr>
                <a:t> </a:t>
              </a:r>
              <a:r>
                <a:rPr sz="1687">
                  <a:solidFill>
                    <a:srgbClr val="0433FF"/>
                  </a:solidFill>
                </a:rPr>
                <a:t>sys</a:t>
              </a:r>
            </a:p>
            <a:p>
              <a:pPr defTabSz="321457">
                <a:defRPr sz="2400">
                  <a:solidFill>
                    <a:srgbClr val="BA2122"/>
                  </a:solidFill>
                </a:defRPr>
              </a:pPr>
              <a:r>
                <a:rPr sz="1687" b="1">
                  <a:solidFill>
                    <a:srgbClr val="018001"/>
                  </a:solidFill>
                </a:rPr>
                <a:t>print</a:t>
              </a:r>
              <a:r>
                <a:rPr sz="1687" b="1">
                  <a:solidFill>
                    <a:srgbClr val="323333"/>
                  </a:solidFill>
                </a:rPr>
                <a:t>(</a:t>
              </a:r>
              <a:r>
                <a:rPr sz="1687"/>
                <a:t>‘Hello there'</a:t>
              </a:r>
              <a:r>
                <a:rPr sz="1687">
                  <a:solidFill>
                    <a:srgbClr val="323333"/>
                  </a:solidFill>
                </a:rPr>
                <a:t>, sys</a:t>
              </a:r>
              <a:r>
                <a:rPr sz="1687">
                  <a:solidFill>
                    <a:srgbClr val="666666"/>
                  </a:solidFill>
                </a:rPr>
                <a:t>.</a:t>
              </a:r>
              <a:r>
                <a:rPr sz="1687">
                  <a:solidFill>
                    <a:srgbClr val="323333"/>
                  </a:solidFill>
                </a:rPr>
                <a:t>argv[</a:t>
              </a: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>
                  <a:solidFill>
                    <a:srgbClr val="323333"/>
                  </a:solidFill>
                </a:rPr>
                <a:t>])</a:t>
              </a: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Command line arguments are in sys.argv[1], sys.argv[2]...</a:t>
              </a:r>
              <a:endParaRPr sz="1687">
                <a:solidFill>
                  <a:srgbClr val="323333"/>
                </a:solidFill>
              </a:endParaRP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sys.argv[0] is the script name itself</a:t>
              </a:r>
            </a:p>
          </p:txBody>
        </p:sp>
        <p:pic>
          <p:nvPicPr>
            <p:cNvPr id="339" name="Script: say_hello.py… Script: say_hello.pyimport sysprint(‘Hello there', sys.argv[1])   # Command line arguments are in sys.argv[1], sys.argv[2]...   # sys.argv[0] is the script name itself" descr="Script: say_hello.py… Script: say_hello.pyimport sysprint(‘Hello there', sys.argv[1])   # Command line arguments are in sys.argv[1], sys.argv[2]...   # sys.argv[0] is the script name itsel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07106" cy="2095500"/>
            </a:xfrm>
            <a:prstGeom prst="rect">
              <a:avLst/>
            </a:prstGeom>
            <a:effectLst/>
          </p:spPr>
        </p:pic>
      </p:grpSp>
      <p:grpSp>
        <p:nvGrpSpPr>
          <p:cNvPr id="344" name="davide$ python say_hello.py bio334_Students…"/>
          <p:cNvGrpSpPr/>
          <p:nvPr/>
        </p:nvGrpSpPr>
        <p:grpSpPr>
          <a:xfrm>
            <a:off x="1265758" y="4124911"/>
            <a:ext cx="8134946" cy="696516"/>
            <a:chOff x="0" y="0"/>
            <a:chExt cx="11569700" cy="990600"/>
          </a:xfrm>
        </p:grpSpPr>
        <p:sp>
          <p:nvSpPr>
            <p:cNvPr id="343" name="davide$ python say_hello.py bio334_Students…"/>
            <p:cNvSpPr txBox="1"/>
            <p:nvPr/>
          </p:nvSpPr>
          <p:spPr>
            <a:xfrm>
              <a:off x="38100" y="74763"/>
              <a:ext cx="11493500" cy="8410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2400">
                  <a:solidFill>
                    <a:srgbClr val="FFFFFF"/>
                  </a:solidFill>
                </a:defRPr>
              </a:pPr>
              <a:r>
                <a:rPr sz="1687"/>
                <a:t>davide$ python say_hello.py </a:t>
              </a:r>
              <a:r>
                <a:rPr sz="1687" b="1">
                  <a:solidFill>
                    <a:srgbClr val="FF4013"/>
                  </a:solidFill>
                </a:rPr>
                <a:t>bio334_Students</a:t>
              </a:r>
            </a:p>
            <a:p>
              <a:pPr algn="l">
                <a:defRPr sz="2400" b="1">
                  <a:solidFill>
                    <a:srgbClr val="FFFFFF"/>
                  </a:solidFill>
                </a:defRPr>
              </a:pPr>
              <a:r>
                <a:rPr sz="1687"/>
                <a:t>Hello there </a:t>
              </a:r>
              <a:r>
                <a:rPr sz="1687">
                  <a:solidFill>
                    <a:srgbClr val="FF4013"/>
                  </a:solidFill>
                </a:rPr>
                <a:t>bio334_Students</a:t>
              </a:r>
            </a:p>
          </p:txBody>
        </p:sp>
        <p:pic>
          <p:nvPicPr>
            <p:cNvPr id="342" name="davide$ python say_hello.py bio334_Students… davide$ python say_hello.py bio334_StudentsHello there bio334_Students" descr="davide$ python say_hello.py bio334_Students… davide$ python say_hello.py bio334_StudentsHello there bio334_Student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569700" cy="99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solidFill>
                  <a:srgbClr val="0433FF"/>
                </a:solidFill>
              </a:rPr>
              <a:t>os</a:t>
            </a:r>
            <a:r>
              <a:rPr dirty="0"/>
              <a:t> module</a:t>
            </a:r>
          </a:p>
        </p:txBody>
      </p:sp>
      <p:sp>
        <p:nvSpPr>
          <p:cNvPr id="347" name="Another built-in module that contains miscellaneous operating system interfaces…"/>
          <p:cNvSpPr txBox="1">
            <a:spLocks noGrp="1"/>
          </p:cNvSpPr>
          <p:nvPr>
            <p:ph type="body" sz="quarter" idx="4294967295"/>
          </p:nvPr>
        </p:nvSpPr>
        <p:spPr>
          <a:xfrm>
            <a:off x="926380" y="1138292"/>
            <a:ext cx="10354395" cy="2290708"/>
          </a:xfrm>
          <a:prstGeom prst="rect">
            <a:avLst/>
          </a:prstGeom>
        </p:spPr>
        <p:txBody>
          <a:bodyPr anchor="t"/>
          <a:lstStyle/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Another built-in module that contains miscellaneous operating system interfaces</a:t>
            </a:r>
          </a:p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For example we can use it to obtain the name of the user currently logged in: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5820502"/>
            <a:ext cx="8686981" cy="48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3356991"/>
            <a:ext cx="6943222" cy="19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cript: check_directory.py"/>
          <p:cNvSpPr txBox="1"/>
          <p:nvPr/>
        </p:nvSpPr>
        <p:spPr>
          <a:xfrm>
            <a:off x="1490134" y="2970777"/>
            <a:ext cx="277640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 dirty="0"/>
              <a:t>Script: </a:t>
            </a:r>
            <a:r>
              <a:rPr sz="1687" dirty="0" err="1"/>
              <a:t>check_directory.py</a:t>
            </a:r>
            <a:endParaRPr sz="1687" dirty="0"/>
          </a:p>
        </p:txBody>
      </p:sp>
      <p:sp>
        <p:nvSpPr>
          <p:cNvPr id="351" name="Run the script in a terminal window"/>
          <p:cNvSpPr txBox="1"/>
          <p:nvPr/>
        </p:nvSpPr>
        <p:spPr>
          <a:xfrm>
            <a:off x="1490134" y="5463826"/>
            <a:ext cx="36997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/>
              <a:t>Run the script in a terminal window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oday’s 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Today’s program</a:t>
            </a:r>
          </a:p>
        </p:txBody>
      </p:sp>
      <p:sp>
        <p:nvSpPr>
          <p:cNvPr id="159" name="Introduction to programming basic concepts with small hands-on sessions in JupyterLab using iPython…"/>
          <p:cNvSpPr txBox="1">
            <a:spLocks noGrp="1"/>
          </p:cNvSpPr>
          <p:nvPr>
            <p:ph type="body" idx="1"/>
          </p:nvPr>
        </p:nvSpPr>
        <p:spPr>
          <a:xfrm>
            <a:off x="927620" y="1125538"/>
            <a:ext cx="10929019" cy="4967287"/>
          </a:xfrm>
          <a:prstGeom prst="rect">
            <a:avLst/>
          </a:prstGeom>
        </p:spPr>
        <p:txBody>
          <a:bodyPr/>
          <a:lstStyle/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Introduction to programming</a:t>
            </a:r>
            <a:r>
              <a:rPr lang="en-US" sz="2400" dirty="0"/>
              <a:t>:</a:t>
            </a:r>
            <a:br>
              <a:rPr sz="2400" dirty="0"/>
            </a:br>
            <a:r>
              <a:rPr lang="en-US" sz="2400" dirty="0"/>
              <a:t>refresh the </a:t>
            </a:r>
            <a:r>
              <a:rPr sz="2400" dirty="0"/>
              <a:t>basic concepts with small hands-on sessions in </a:t>
            </a:r>
            <a:r>
              <a:rPr sz="2400" dirty="0" err="1"/>
              <a:t>JupyterLab</a:t>
            </a:r>
            <a:endParaRPr sz="2400" dirty="0"/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Break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Writing Python code to solve Exercises 1 and 2 (and optional Exercises 3 and 4)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Optional: go through solutions of exercise 1 and 2</a:t>
            </a:r>
            <a:r>
              <a:rPr lang="de-CH" sz="2400" dirty="0"/>
              <a:t> </a:t>
            </a:r>
            <a:r>
              <a:rPr sz="2400" dirty="0"/>
              <a:t>at </a:t>
            </a:r>
            <a:r>
              <a:rPr sz="2400" b="1" dirty="0"/>
              <a:t>4pm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1:</a:t>
            </a:r>
          </a:p>
          <a:p>
            <a:r>
              <a:rPr dirty="0"/>
              <a:t>Programming basics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Variables</a:t>
            </a:r>
          </a:p>
        </p:txBody>
      </p:sp>
      <p:sp>
        <p:nvSpPr>
          <p:cNvPr id="164" name="Store a piece of data and give it a specific name with the “=“ (equal) operator…"/>
          <p:cNvSpPr txBox="1">
            <a:spLocks noGrp="1"/>
          </p:cNvSpPr>
          <p:nvPr>
            <p:ph type="body" idx="1"/>
          </p:nvPr>
        </p:nvSpPr>
        <p:spPr>
          <a:xfrm>
            <a:off x="943768" y="1157530"/>
            <a:ext cx="10696847" cy="83131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600"/>
              </a:spcBef>
              <a:buSzPct val="100000"/>
              <a:buNone/>
            </a:pPr>
            <a:r>
              <a:rPr sz="2400" b="1" dirty="0"/>
              <a:t>Store</a:t>
            </a:r>
            <a:r>
              <a:rPr sz="2400" dirty="0"/>
              <a:t> a piece of data and give it a </a:t>
            </a:r>
            <a:r>
              <a:rPr sz="2400" b="1" dirty="0"/>
              <a:t>specific name </a:t>
            </a:r>
            <a:r>
              <a:rPr sz="2400" dirty="0"/>
              <a:t>with the “</a:t>
            </a:r>
            <a:r>
              <a:rPr sz="2400" b="1" dirty="0"/>
              <a:t>=</a:t>
            </a:r>
            <a:r>
              <a:rPr sz="2400" dirty="0"/>
              <a:t>“ (equal) operator</a:t>
            </a:r>
          </a:p>
        </p:txBody>
      </p:sp>
      <p:sp>
        <p:nvSpPr>
          <p:cNvPr id="165" name="a = 4…"/>
          <p:cNvSpPr txBox="1"/>
          <p:nvPr/>
        </p:nvSpPr>
        <p:spPr>
          <a:xfrm>
            <a:off x="1239120" y="1700808"/>
            <a:ext cx="10009112" cy="253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 = 3.14159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single and double ticks are equal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(just stick to one) ‘hello’ or “hello”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'MRHIAHTQRCLSRLTSLVALLLIVLP'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B241-7397-FC57-FA41-42A5FA3344EF}"/>
              </a:ext>
            </a:extLst>
          </p:cNvPr>
          <p:cNvSpPr txBox="1"/>
          <p:nvPr/>
        </p:nvSpPr>
        <p:spPr>
          <a:xfrm>
            <a:off x="892589" y="4581128"/>
            <a:ext cx="4548040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dirty="0"/>
              <a:t>Basic </a:t>
            </a:r>
            <a:r>
              <a:rPr lang="en-GB" sz="2400" b="1" dirty="0"/>
              <a:t>rules</a:t>
            </a:r>
            <a:r>
              <a:rPr lang="en-GB" sz="2400" dirty="0"/>
              <a:t> for variable names: 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use descriptive names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NO spaces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don’t start with numbers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Operators</a:t>
            </a:r>
          </a:p>
        </p:txBody>
      </p:sp>
      <p:sp>
        <p:nvSpPr>
          <p:cNvPr id="168" name="Arithmetic operations…"/>
          <p:cNvSpPr txBox="1">
            <a:spLocks noGrp="1"/>
          </p:cNvSpPr>
          <p:nvPr>
            <p:ph type="body" idx="1"/>
          </p:nvPr>
        </p:nvSpPr>
        <p:spPr>
          <a:xfrm>
            <a:off x="935137" y="1165399"/>
            <a:ext cx="7358063" cy="2119586"/>
          </a:xfrm>
          <a:prstGeom prst="rect">
            <a:avLst/>
          </a:prstGeom>
        </p:spPr>
        <p:txBody>
          <a:bodyPr/>
          <a:lstStyle/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sz="2400" dirty="0"/>
              <a:t>Arithmetic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addition </a:t>
            </a:r>
            <a:r>
              <a:rPr sz="2400" dirty="0">
                <a:solidFill>
                  <a:srgbClr val="666666"/>
                </a:solidFill>
              </a:rPr>
              <a:t>+</a:t>
            </a:r>
            <a:r>
              <a:rPr sz="2400" dirty="0"/>
              <a:t> , subtraction </a:t>
            </a:r>
            <a:r>
              <a:rPr sz="2400" dirty="0">
                <a:solidFill>
                  <a:srgbClr val="666666"/>
                </a:solidFill>
              </a:rPr>
              <a:t>-</a:t>
            </a:r>
            <a:r>
              <a:rPr sz="2400" dirty="0"/>
              <a:t>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division </a:t>
            </a:r>
            <a:r>
              <a:rPr sz="2400" dirty="0">
                <a:solidFill>
                  <a:srgbClr val="666666"/>
                </a:solidFill>
              </a:rPr>
              <a:t>/</a:t>
            </a:r>
            <a:r>
              <a:rPr sz="2400" dirty="0"/>
              <a:t>, multiplication </a:t>
            </a:r>
            <a:r>
              <a:rPr sz="2400" dirty="0">
                <a:solidFill>
                  <a:srgbClr val="666666"/>
                </a:solidFill>
              </a:rPr>
              <a:t>*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exponent </a:t>
            </a:r>
            <a:r>
              <a:rPr sz="2400" dirty="0">
                <a:solidFill>
                  <a:srgbClr val="666666"/>
                </a:solidFill>
              </a:rPr>
              <a:t>**</a:t>
            </a:r>
          </a:p>
        </p:txBody>
      </p:sp>
      <p:sp>
        <p:nvSpPr>
          <p:cNvPr id="169" name="&gt;&gt;&gt; 1 &lt; 2…"/>
          <p:cNvSpPr txBox="1"/>
          <p:nvPr/>
        </p:nvSpPr>
        <p:spPr>
          <a:xfrm>
            <a:off x="7069791" y="4158796"/>
            <a:ext cx="3130665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GB"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2&lt;3 and 4!=3</a:t>
            </a:r>
            <a:endParaRPr lang="en-GB"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170" name="&gt;&gt;&gt; 2 + 3…"/>
          <p:cNvSpPr txBox="1"/>
          <p:nvPr/>
        </p:nvSpPr>
        <p:spPr>
          <a:xfrm>
            <a:off x="7125103" y="1165399"/>
            <a:ext cx="2842125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22.0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1.8333333333333333</a:t>
            </a: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(1 + 2) * 3</a:t>
            </a:r>
          </a:p>
        </p:txBody>
      </p:sp>
      <p:sp>
        <p:nvSpPr>
          <p:cNvPr id="2" name="Arithmetic operations…">
            <a:extLst>
              <a:ext uri="{FF2B5EF4-FFF2-40B4-BE49-F238E27FC236}">
                <a16:creationId xmlns:a16="http://schemas.microsoft.com/office/drawing/2014/main" id="{65976BD9-50EB-E8DC-E5BA-DAD069F46E25}"/>
              </a:ext>
            </a:extLst>
          </p:cNvPr>
          <p:cNvSpPr txBox="1">
            <a:spLocks/>
          </p:cNvSpPr>
          <p:nvPr/>
        </p:nvSpPr>
        <p:spPr bwMode="auto">
          <a:xfrm>
            <a:off x="959364" y="4051810"/>
            <a:ext cx="7358063" cy="24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lang="en-GB" sz="2400" kern="0" dirty="0"/>
              <a:t>Boolean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return </a:t>
            </a:r>
            <a:r>
              <a:rPr lang="en-GB" sz="2400" kern="0" dirty="0">
                <a:solidFill>
                  <a:srgbClr val="018001"/>
                </a:solidFill>
              </a:rPr>
              <a:t>True</a:t>
            </a:r>
            <a:r>
              <a:rPr lang="en-GB" sz="2400" kern="0" dirty="0"/>
              <a:t> or </a:t>
            </a:r>
            <a:r>
              <a:rPr lang="en-GB" sz="2400" kern="0" dirty="0">
                <a:solidFill>
                  <a:srgbClr val="018001"/>
                </a:solidFill>
              </a:rPr>
              <a:t>False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comparison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 , &gt; , &lt; 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logical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22287-C54B-552C-3CAC-3DFF070A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5" y="1158893"/>
            <a:ext cx="10369550" cy="4552255"/>
          </a:xfrm>
        </p:spPr>
        <p:txBody>
          <a:bodyPr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lang="en-GB" sz="2400" dirty="0"/>
              <a:t>download course files from GitHub: </a:t>
            </a:r>
          </a:p>
          <a:p>
            <a:pPr marL="883338" lvl="2" indent="-357188">
              <a:buFont typeface="Wingdings" pitchFamily="2" charset="2"/>
              <a:buChar char="Ø"/>
            </a:pPr>
            <a:r>
              <a:rPr lang="en-GB" sz="2400" dirty="0"/>
              <a:t>open a </a:t>
            </a:r>
            <a:r>
              <a:rPr lang="en-GB" sz="2400" b="1" dirty="0"/>
              <a:t>terminal window </a:t>
            </a:r>
            <a:r>
              <a:rPr lang="en-GB" sz="2400" dirty="0"/>
              <a:t>and enter:</a:t>
            </a:r>
          </a:p>
          <a:p>
            <a:pPr marL="541338" lvl="1" indent="-357188">
              <a:buNone/>
            </a:pP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git clone </a:t>
            </a:r>
            <a:r>
              <a:rPr lang="en-GB" sz="2400" u="sng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https://github.com/meringlab/Bio334.git</a:t>
            </a:r>
            <a:endParaRPr lang="en-GB" sz="2400" u="sng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41338" lvl="1" indent="-357188">
              <a:buNone/>
            </a:pPr>
            <a:endParaRPr lang="en-GB"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lang="en-GB" sz="2400" dirty="0"/>
              <a:t>checkout Cheat Sheets</a:t>
            </a:r>
            <a:endParaRPr lang="en-CH"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lang="en-GB" sz="2400" dirty="0"/>
              <a:t>short demo: how to use </a:t>
            </a:r>
            <a:r>
              <a:rPr lang="en-GB" sz="2400" dirty="0" err="1"/>
              <a:t>JupyterLab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065775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ZH">
  <a:themeElements>
    <a:clrScheme name="Custom 1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0096FF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6" id="{43059A81-21EC-B249-B85D-1ED3E3447B9B}" vid="{6C4EBCB0-BE64-E04F-98D8-24C8EA3A669B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</Template>
  <TotalTime>10254</TotalTime>
  <Words>2366</Words>
  <Application>Microsoft Macintosh PowerPoint</Application>
  <PresentationFormat>Widescreen</PresentationFormat>
  <Paragraphs>344</Paragraphs>
  <Slides>49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Courier New</vt:lpstr>
      <vt:lpstr>Wingdings</vt:lpstr>
      <vt:lpstr>UZH</vt:lpstr>
      <vt:lpstr>Introduction to Python</vt:lpstr>
      <vt:lpstr>What is Python?</vt:lpstr>
      <vt:lpstr>Scientific Python stack: more than core Python</vt:lpstr>
      <vt:lpstr>Today’s goals</vt:lpstr>
      <vt:lpstr>Today’s program</vt:lpstr>
      <vt:lpstr>Part 1: Programming basics</vt:lpstr>
      <vt:lpstr>Variables</vt:lpstr>
      <vt:lpstr>Operators</vt:lpstr>
      <vt:lpstr>Get ready for live sessions in JupyterLab </vt:lpstr>
      <vt:lpstr>How to use JupyterLab – short demo</vt:lpstr>
      <vt:lpstr>Session I: variables and basic operations</vt:lpstr>
      <vt:lpstr>Discussion session I: Arithmetics</vt:lpstr>
      <vt:lpstr>Discussion session I: Concatenation</vt:lpstr>
      <vt:lpstr>List data structure</vt:lpstr>
      <vt:lpstr>List data structure</vt:lpstr>
      <vt:lpstr>Session II:  Work with lists </vt:lpstr>
      <vt:lpstr>Discussion session II: Accessing list elements</vt:lpstr>
      <vt:lpstr>Discussion session II: List modifications and arithmetic operations on lists</vt:lpstr>
      <vt:lpstr>Strings &amp; Lists</vt:lpstr>
      <vt:lpstr>Dictionaries</vt:lpstr>
      <vt:lpstr>Session III:  Strings and dictionaries </vt:lpstr>
      <vt:lpstr>Discussion session III: String lists</vt:lpstr>
      <vt:lpstr>Discussion session III: Dictionary definition</vt:lpstr>
      <vt:lpstr>Discussion session III: Dictionary usage</vt:lpstr>
      <vt:lpstr>Functions</vt:lpstr>
      <vt:lpstr>Function example</vt:lpstr>
      <vt:lpstr>Methods</vt:lpstr>
      <vt:lpstr>Break</vt:lpstr>
      <vt:lpstr>Part 2: Writing Python code</vt:lpstr>
      <vt:lpstr>Why write a script?</vt:lpstr>
      <vt:lpstr>Conditional statements</vt:lpstr>
      <vt:lpstr>Loops</vt:lpstr>
      <vt:lpstr>for loop for reading text files </vt:lpstr>
      <vt:lpstr>Conditional loop</vt:lpstr>
      <vt:lpstr>Session IV:  Loops and friends </vt:lpstr>
      <vt:lpstr>Discussion session IV:  Loops and friends </vt:lpstr>
      <vt:lpstr>Discussion session IV:  Loops and friends </vt:lpstr>
      <vt:lpstr>Discussion session IV:  Loops and friends </vt:lpstr>
      <vt:lpstr>python modules</vt:lpstr>
      <vt:lpstr>Import statement</vt:lpstr>
      <vt:lpstr>Much more to discover</vt:lpstr>
      <vt:lpstr>Further reading</vt:lpstr>
      <vt:lpstr>Exercise session</vt:lpstr>
      <vt:lpstr>optional exercise slides follow</vt:lpstr>
      <vt:lpstr>Optional Exercise #3</vt:lpstr>
      <vt:lpstr>Optional Exercise #4</vt:lpstr>
      <vt:lpstr>Optional exercise session</vt:lpstr>
      <vt:lpstr>sys module</vt:lpstr>
      <vt:lpstr>os module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/>
  <dc:creator>Maria Heimlicher</dc:creator>
  <cp:keywords/>
  <dc:description>Vorlage uzh_praesentationen_16:9_informell_e MSO2016 v3 11.02.2016</dc:description>
  <cp:lastModifiedBy>Maria Heimlicher</cp:lastModifiedBy>
  <cp:revision>216</cp:revision>
  <dcterms:created xsi:type="dcterms:W3CDTF">2023-05-04T11:33:19Z</dcterms:created>
  <dcterms:modified xsi:type="dcterms:W3CDTF">2024-05-09T13:55:44Z</dcterms:modified>
  <cp:category/>
</cp:coreProperties>
</file>